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69" r:id="rId16"/>
    <p:sldId id="270" r:id="rId17"/>
    <p:sldId id="271" r:id="rId18"/>
    <p:sldId id="272"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10"/>
  </p:normalViewPr>
  <p:slideViewPr>
    <p:cSldViewPr snapToGrid="0" snapToObjects="1">
      <p:cViewPr varScale="1">
        <p:scale>
          <a:sx n="65" d="100"/>
          <a:sy n="65" d="100"/>
        </p:scale>
        <p:origin x="62"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17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23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302437"/>
            <a:ext cx="7477601" cy="958215"/>
          </a:xfrm>
          <a:prstGeom prst="rect">
            <a:avLst/>
          </a:prstGeom>
          <a:noFill/>
          <a:ln/>
        </p:spPr>
        <p:txBody>
          <a:bodyPr wrap="non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Pizza Price Prediction</a:t>
            </a:r>
            <a:endParaRPr lang="en-US" sz="6036" dirty="0"/>
          </a:p>
        </p:txBody>
      </p:sp>
      <p:sp>
        <p:nvSpPr>
          <p:cNvPr id="6" name="Text 3"/>
          <p:cNvSpPr/>
          <p:nvPr/>
        </p:nvSpPr>
        <p:spPr>
          <a:xfrm>
            <a:off x="6319599" y="4593908"/>
            <a:ext cx="7477601"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By </a:t>
            </a:r>
            <a:r>
              <a:rPr lang="en-US" sz="1750" b="1" dirty="0">
                <a:solidFill>
                  <a:srgbClr val="443728"/>
                </a:solidFill>
                <a:latin typeface="Open Sans" pitchFamily="34" charset="0"/>
                <a:ea typeface="Open Sans" pitchFamily="34" charset="-122"/>
                <a:cs typeface="Open Sans" pitchFamily="34" charset="-120"/>
              </a:rPr>
              <a:t>A</a:t>
            </a:r>
            <a:r>
              <a:rPr lang="en-US" sz="1750" dirty="0">
                <a:solidFill>
                  <a:srgbClr val="443728"/>
                </a:solidFill>
                <a:latin typeface="Open Sans" pitchFamily="34" charset="0"/>
                <a:ea typeface="Open Sans" pitchFamily="34" charset="-122"/>
                <a:cs typeface="Open Sans" pitchFamily="34" charset="-120"/>
              </a:rPr>
              <a:t>niket </a:t>
            </a:r>
            <a:r>
              <a:rPr lang="en-US" sz="1750" b="1" dirty="0">
                <a:solidFill>
                  <a:srgbClr val="443728"/>
                </a:solidFill>
                <a:latin typeface="Open Sans" pitchFamily="34" charset="0"/>
                <a:ea typeface="Open Sans" pitchFamily="34" charset="-122"/>
                <a:cs typeface="Open Sans" pitchFamily="34" charset="-120"/>
              </a:rPr>
              <a:t>B</a:t>
            </a:r>
            <a:r>
              <a:rPr lang="en-US" sz="1750" dirty="0">
                <a:solidFill>
                  <a:srgbClr val="443728"/>
                </a:solidFill>
                <a:latin typeface="Open Sans" pitchFamily="34" charset="0"/>
                <a:ea typeface="Open Sans" pitchFamily="34" charset="-122"/>
                <a:cs typeface="Open Sans" pitchFamily="34" charset="-120"/>
              </a:rPr>
              <a:t>angar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118235"/>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Description</a:t>
            </a:r>
            <a:endParaRPr lang="en-US" sz="4374" dirty="0"/>
          </a:p>
        </p:txBody>
      </p:sp>
      <p:sp>
        <p:nvSpPr>
          <p:cNvPr id="5" name="Text 3"/>
          <p:cNvSpPr/>
          <p:nvPr/>
        </p:nvSpPr>
        <p:spPr>
          <a:xfrm>
            <a:off x="2393394" y="2256949"/>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order_details_id</a:t>
            </a:r>
            <a:r>
              <a:rPr lang="en-US" sz="1750" dirty="0">
                <a:solidFill>
                  <a:srgbClr val="443728"/>
                </a:solidFill>
                <a:latin typeface="Open Sans" pitchFamily="34" charset="0"/>
                <a:ea typeface="Open Sans" pitchFamily="34" charset="-122"/>
                <a:cs typeface="Open Sans" pitchFamily="34" charset="-120"/>
              </a:rPr>
              <a:t>: A unique identifier for each individual order item.</a:t>
            </a:r>
            <a:endParaRPr lang="en-US" sz="1750" dirty="0"/>
          </a:p>
        </p:txBody>
      </p:sp>
      <p:sp>
        <p:nvSpPr>
          <p:cNvPr id="6" name="Text 4"/>
          <p:cNvSpPr/>
          <p:nvPr/>
        </p:nvSpPr>
        <p:spPr>
          <a:xfrm>
            <a:off x="2393394" y="266795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order_id</a:t>
            </a:r>
            <a:r>
              <a:rPr lang="en-US" sz="1750" dirty="0">
                <a:solidFill>
                  <a:srgbClr val="443728"/>
                </a:solidFill>
                <a:latin typeface="Open Sans" pitchFamily="34" charset="0"/>
                <a:ea typeface="Open Sans" pitchFamily="34" charset="-122"/>
                <a:cs typeface="Open Sans" pitchFamily="34" charset="-120"/>
              </a:rPr>
              <a:t>: A unique identifier for each order, linking multiple order items to the same order.</a:t>
            </a:r>
            <a:endParaRPr lang="en-US" sz="1750" dirty="0"/>
          </a:p>
        </p:txBody>
      </p:sp>
      <p:sp>
        <p:nvSpPr>
          <p:cNvPr id="7" name="Text 5"/>
          <p:cNvSpPr/>
          <p:nvPr/>
        </p:nvSpPr>
        <p:spPr>
          <a:xfrm>
            <a:off x="2393394" y="307895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pizza_id</a:t>
            </a:r>
            <a:r>
              <a:rPr lang="en-US" sz="1750" dirty="0">
                <a:solidFill>
                  <a:srgbClr val="443728"/>
                </a:solidFill>
                <a:latin typeface="Open Sans" pitchFamily="34" charset="0"/>
                <a:ea typeface="Open Sans" pitchFamily="34" charset="-122"/>
                <a:cs typeface="Open Sans" pitchFamily="34" charset="-120"/>
              </a:rPr>
              <a:t>: A unique identifier for each pizza variant.</a:t>
            </a:r>
            <a:endParaRPr lang="en-US" sz="1750" dirty="0"/>
          </a:p>
        </p:txBody>
      </p:sp>
      <p:sp>
        <p:nvSpPr>
          <p:cNvPr id="8" name="Text 6"/>
          <p:cNvSpPr/>
          <p:nvPr/>
        </p:nvSpPr>
        <p:spPr>
          <a:xfrm>
            <a:off x="2393394" y="3489960"/>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quantity</a:t>
            </a:r>
            <a:r>
              <a:rPr lang="en-US" sz="1750" dirty="0">
                <a:solidFill>
                  <a:srgbClr val="443728"/>
                </a:solidFill>
                <a:latin typeface="Open Sans" pitchFamily="34" charset="0"/>
                <a:ea typeface="Open Sans" pitchFamily="34" charset="-122"/>
                <a:cs typeface="Open Sans" pitchFamily="34" charset="-120"/>
              </a:rPr>
              <a:t>: The number of pizzas of the same variant ordered.</a:t>
            </a:r>
            <a:endParaRPr lang="en-US" sz="1750" dirty="0"/>
          </a:p>
        </p:txBody>
      </p:sp>
      <p:sp>
        <p:nvSpPr>
          <p:cNvPr id="9" name="Text 7"/>
          <p:cNvSpPr/>
          <p:nvPr/>
        </p:nvSpPr>
        <p:spPr>
          <a:xfrm>
            <a:off x="2393394" y="3900964"/>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order_date</a:t>
            </a:r>
            <a:r>
              <a:rPr lang="en-US" sz="1750" dirty="0">
                <a:solidFill>
                  <a:srgbClr val="443728"/>
                </a:solidFill>
                <a:latin typeface="Open Sans" pitchFamily="34" charset="0"/>
                <a:ea typeface="Open Sans" pitchFamily="34" charset="-122"/>
                <a:cs typeface="Open Sans" pitchFamily="34" charset="-120"/>
              </a:rPr>
              <a:t>: The date when the order was placed.</a:t>
            </a:r>
            <a:endParaRPr lang="en-US" sz="1750" dirty="0"/>
          </a:p>
        </p:txBody>
      </p:sp>
      <p:sp>
        <p:nvSpPr>
          <p:cNvPr id="10" name="Text 8"/>
          <p:cNvSpPr/>
          <p:nvPr/>
        </p:nvSpPr>
        <p:spPr>
          <a:xfrm>
            <a:off x="2393394" y="4311968"/>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order_time</a:t>
            </a:r>
            <a:r>
              <a:rPr lang="en-US" sz="1750" dirty="0">
                <a:solidFill>
                  <a:srgbClr val="443728"/>
                </a:solidFill>
                <a:latin typeface="Open Sans" pitchFamily="34" charset="0"/>
                <a:ea typeface="Open Sans" pitchFamily="34" charset="-122"/>
                <a:cs typeface="Open Sans" pitchFamily="34" charset="-120"/>
              </a:rPr>
              <a:t>: The time when the order was placed.</a:t>
            </a:r>
            <a:endParaRPr lang="en-US" sz="1750" dirty="0"/>
          </a:p>
        </p:txBody>
      </p:sp>
      <p:sp>
        <p:nvSpPr>
          <p:cNvPr id="11" name="Text 9"/>
          <p:cNvSpPr/>
          <p:nvPr/>
        </p:nvSpPr>
        <p:spPr>
          <a:xfrm>
            <a:off x="2393394" y="472297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unit_price</a:t>
            </a:r>
            <a:r>
              <a:rPr lang="en-US" sz="1750" dirty="0">
                <a:solidFill>
                  <a:srgbClr val="443728"/>
                </a:solidFill>
                <a:latin typeface="Open Sans" pitchFamily="34" charset="0"/>
                <a:ea typeface="Open Sans" pitchFamily="34" charset="-122"/>
                <a:cs typeface="Open Sans" pitchFamily="34" charset="-120"/>
              </a:rPr>
              <a:t>: The price of a single pizza of the given variant.</a:t>
            </a:r>
            <a:endParaRPr lang="en-US" sz="1750" dirty="0"/>
          </a:p>
        </p:txBody>
      </p:sp>
      <p:sp>
        <p:nvSpPr>
          <p:cNvPr id="12" name="Text 10"/>
          <p:cNvSpPr/>
          <p:nvPr/>
        </p:nvSpPr>
        <p:spPr>
          <a:xfrm>
            <a:off x="2393394" y="5133975"/>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total_price</a:t>
            </a:r>
            <a:r>
              <a:rPr lang="en-US" sz="1750" dirty="0">
                <a:solidFill>
                  <a:srgbClr val="443728"/>
                </a:solidFill>
                <a:latin typeface="Open Sans" pitchFamily="34" charset="0"/>
                <a:ea typeface="Open Sans" pitchFamily="34" charset="-122"/>
                <a:cs typeface="Open Sans" pitchFamily="34" charset="-120"/>
              </a:rPr>
              <a:t>: The total price for the quantity of pizzas ordered, calculated as </a:t>
            </a:r>
            <a:r>
              <a:rPr lang="en-US" sz="1750" dirty="0">
                <a:solidFill>
                  <a:srgbClr val="443728"/>
                </a:solidFill>
                <a:highlight>
                  <a:srgbClr val="F5F1EF"/>
                </a:highlight>
                <a:latin typeface="Consolas" pitchFamily="34" charset="0"/>
                <a:ea typeface="Consolas" pitchFamily="34" charset="-122"/>
                <a:cs typeface="Consolas" pitchFamily="34" charset="-120"/>
              </a:rPr>
              <a:t>unit_price * quantity</a:t>
            </a:r>
            <a:r>
              <a:rPr lang="en-US" sz="1750" dirty="0">
                <a:solidFill>
                  <a:srgbClr val="443728"/>
                </a:solidFill>
                <a:latin typeface="Open Sans" pitchFamily="34" charset="0"/>
                <a:ea typeface="Open Sans" pitchFamily="34" charset="-122"/>
                <a:cs typeface="Open Sans" pitchFamily="34" charset="-120"/>
              </a:rPr>
              <a:t>.</a:t>
            </a:r>
            <a:endParaRPr lang="en-US" sz="1750" dirty="0"/>
          </a:p>
        </p:txBody>
      </p:sp>
      <p:sp>
        <p:nvSpPr>
          <p:cNvPr id="13" name="Text 11"/>
          <p:cNvSpPr/>
          <p:nvPr/>
        </p:nvSpPr>
        <p:spPr>
          <a:xfrm>
            <a:off x="2393394" y="5544979"/>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pizza_size</a:t>
            </a:r>
            <a:r>
              <a:rPr lang="en-US" sz="1750" dirty="0">
                <a:solidFill>
                  <a:srgbClr val="443728"/>
                </a:solidFill>
                <a:latin typeface="Open Sans" pitchFamily="34" charset="0"/>
                <a:ea typeface="Open Sans" pitchFamily="34" charset="-122"/>
                <a:cs typeface="Open Sans" pitchFamily="34" charset="-120"/>
              </a:rPr>
              <a:t>: The size of the pizza ordered (e.g., small, medium, large).</a:t>
            </a:r>
            <a:endParaRPr lang="en-US" sz="1750" dirty="0"/>
          </a:p>
        </p:txBody>
      </p:sp>
      <p:sp>
        <p:nvSpPr>
          <p:cNvPr id="14" name="Text 12"/>
          <p:cNvSpPr/>
          <p:nvPr/>
        </p:nvSpPr>
        <p:spPr>
          <a:xfrm>
            <a:off x="2393394" y="595598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pizza_category</a:t>
            </a:r>
            <a:r>
              <a:rPr lang="en-US" sz="1750" dirty="0">
                <a:solidFill>
                  <a:srgbClr val="443728"/>
                </a:solidFill>
                <a:latin typeface="Open Sans" pitchFamily="34" charset="0"/>
                <a:ea typeface="Open Sans" pitchFamily="34" charset="-122"/>
                <a:cs typeface="Open Sans" pitchFamily="34" charset="-120"/>
              </a:rPr>
              <a:t>: The category or type of pizza (e.g., vegetarian, meat lovers, classic).</a:t>
            </a:r>
            <a:endParaRPr lang="en-US" sz="1750" dirty="0"/>
          </a:p>
        </p:txBody>
      </p:sp>
      <p:sp>
        <p:nvSpPr>
          <p:cNvPr id="15" name="Text 13"/>
          <p:cNvSpPr/>
          <p:nvPr/>
        </p:nvSpPr>
        <p:spPr>
          <a:xfrm>
            <a:off x="2393394" y="636698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pizza_ingredients</a:t>
            </a:r>
            <a:r>
              <a:rPr lang="en-US" sz="1750" dirty="0">
                <a:solidFill>
                  <a:srgbClr val="443728"/>
                </a:solidFill>
                <a:latin typeface="Open Sans" pitchFamily="34" charset="0"/>
                <a:ea typeface="Open Sans" pitchFamily="34" charset="-122"/>
                <a:cs typeface="Open Sans" pitchFamily="34" charset="-120"/>
              </a:rPr>
              <a:t>: The list of ingredients or toppings used in the pizza.</a:t>
            </a:r>
            <a:endParaRPr lang="en-US" sz="1750" dirty="0"/>
          </a:p>
        </p:txBody>
      </p:sp>
      <p:sp>
        <p:nvSpPr>
          <p:cNvPr id="16" name="Text 14"/>
          <p:cNvSpPr/>
          <p:nvPr/>
        </p:nvSpPr>
        <p:spPr>
          <a:xfrm>
            <a:off x="2393394" y="6777990"/>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highlight>
                  <a:srgbClr val="F5F1EF"/>
                </a:highlight>
                <a:latin typeface="Consolas" pitchFamily="34" charset="0"/>
                <a:ea typeface="Consolas" pitchFamily="34" charset="-122"/>
                <a:cs typeface="Consolas" pitchFamily="34" charset="-120"/>
              </a:rPr>
              <a:t>pizza_name</a:t>
            </a:r>
            <a:r>
              <a:rPr lang="en-US" sz="1750" dirty="0">
                <a:solidFill>
                  <a:srgbClr val="443728"/>
                </a:solidFill>
                <a:latin typeface="Open Sans" pitchFamily="34" charset="0"/>
                <a:ea typeface="Open Sans" pitchFamily="34" charset="-122"/>
                <a:cs typeface="Open Sans" pitchFamily="34" charset="-120"/>
              </a:rPr>
              <a:t>: The name or description of the pizza variant.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4076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Processing</a:t>
            </a:r>
            <a:endParaRPr lang="en-US" sz="4374" dirty="0"/>
          </a:p>
        </p:txBody>
      </p:sp>
      <p:pic>
        <p:nvPicPr>
          <p:cNvPr id="5" name="Image 0" descr="preencoded.png"/>
          <p:cNvPicPr>
            <a:picLocks noChangeAspect="1"/>
          </p:cNvPicPr>
          <p:nvPr/>
        </p:nvPicPr>
        <p:blipFill>
          <a:blip r:embed="rId3"/>
          <a:stretch>
            <a:fillRect/>
          </a:stretch>
        </p:blipFill>
        <p:spPr>
          <a:xfrm>
            <a:off x="2037993" y="2618303"/>
            <a:ext cx="5006221" cy="3684151"/>
          </a:xfrm>
          <a:prstGeom prst="rect">
            <a:avLst/>
          </a:prstGeom>
        </p:spPr>
      </p:pic>
      <p:pic>
        <p:nvPicPr>
          <p:cNvPr id="6" name="Image 1" descr="preencoded.png"/>
          <p:cNvPicPr>
            <a:picLocks noChangeAspect="1"/>
          </p:cNvPicPr>
          <p:nvPr/>
        </p:nvPicPr>
        <p:blipFill>
          <a:blip r:embed="rId4"/>
          <a:stretch>
            <a:fillRect/>
          </a:stretch>
        </p:blipFill>
        <p:spPr>
          <a:xfrm>
            <a:off x="8584763" y="2618303"/>
            <a:ext cx="3024307" cy="40206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560195"/>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Correlation Matrix</a:t>
            </a:r>
            <a:endParaRPr lang="en-US" sz="4374" dirty="0"/>
          </a:p>
        </p:txBody>
      </p:sp>
      <p:pic>
        <p:nvPicPr>
          <p:cNvPr id="5" name="Image 0" descr="preencoded.png"/>
          <p:cNvPicPr>
            <a:picLocks noChangeAspect="1"/>
          </p:cNvPicPr>
          <p:nvPr/>
        </p:nvPicPr>
        <p:blipFill>
          <a:blip r:embed="rId3"/>
          <a:stretch>
            <a:fillRect/>
          </a:stretch>
        </p:blipFill>
        <p:spPr>
          <a:xfrm>
            <a:off x="2037993" y="2698909"/>
            <a:ext cx="10554414" cy="39704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59976"/>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Decision Tree</a:t>
            </a:r>
            <a:endParaRPr lang="en-US" sz="4374" dirty="0"/>
          </a:p>
        </p:txBody>
      </p:sp>
      <p:pic>
        <p:nvPicPr>
          <p:cNvPr id="5" name="Image 0" descr="preencoded.png"/>
          <p:cNvPicPr>
            <a:picLocks noChangeAspect="1"/>
          </p:cNvPicPr>
          <p:nvPr/>
        </p:nvPicPr>
        <p:blipFill>
          <a:blip r:embed="rId3"/>
          <a:stretch>
            <a:fillRect/>
          </a:stretch>
        </p:blipFill>
        <p:spPr>
          <a:xfrm>
            <a:off x="2037993" y="1898690"/>
            <a:ext cx="10554414" cy="557093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759976"/>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Decision Tree</a:t>
            </a:r>
            <a:endParaRPr lang="en-US" sz="4374" dirty="0"/>
          </a:p>
        </p:txBody>
      </p:sp>
      <p:pic>
        <p:nvPicPr>
          <p:cNvPr id="7" name="Picture 6">
            <a:extLst>
              <a:ext uri="{FF2B5EF4-FFF2-40B4-BE49-F238E27FC236}">
                <a16:creationId xmlns:a16="http://schemas.microsoft.com/office/drawing/2014/main" id="{D4C9CC2C-B372-49EC-B617-D41540D5CE44}"/>
              </a:ext>
            </a:extLst>
          </p:cNvPr>
          <p:cNvPicPr>
            <a:picLocks noChangeAspect="1"/>
          </p:cNvPicPr>
          <p:nvPr/>
        </p:nvPicPr>
        <p:blipFill>
          <a:blip r:embed="rId3"/>
          <a:stretch>
            <a:fillRect/>
          </a:stretch>
        </p:blipFill>
        <p:spPr>
          <a:xfrm>
            <a:off x="2997538" y="1542011"/>
            <a:ext cx="9345329" cy="6049219"/>
          </a:xfrm>
          <a:prstGeom prst="rect">
            <a:avLst/>
          </a:prstGeom>
        </p:spPr>
      </p:pic>
    </p:spTree>
    <p:extLst>
      <p:ext uri="{BB962C8B-B14F-4D97-AF65-F5344CB8AC3E}">
        <p14:creationId xmlns:p14="http://schemas.microsoft.com/office/powerpoint/2010/main" val="1838171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093000"/>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Challenges</a:t>
            </a:r>
            <a:endParaRPr lang="en-US" sz="4374" dirty="0"/>
          </a:p>
        </p:txBody>
      </p:sp>
      <p:sp>
        <p:nvSpPr>
          <p:cNvPr id="5" name="Text 3"/>
          <p:cNvSpPr/>
          <p:nvPr/>
        </p:nvSpPr>
        <p:spPr>
          <a:xfrm>
            <a:off x="2393394" y="323171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Very large and complex data set</a:t>
            </a:r>
            <a:endParaRPr lang="en-US" sz="1750" dirty="0"/>
          </a:p>
        </p:txBody>
      </p:sp>
      <p:sp>
        <p:nvSpPr>
          <p:cNvPr id="6" name="Text 4"/>
          <p:cNvSpPr/>
          <p:nvPr/>
        </p:nvSpPr>
        <p:spPr>
          <a:xfrm>
            <a:off x="2393394" y="3642717"/>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Domain knowledge required to apply models</a:t>
            </a:r>
            <a:endParaRPr lang="en-US" sz="1750" dirty="0"/>
          </a:p>
        </p:txBody>
      </p:sp>
      <p:sp>
        <p:nvSpPr>
          <p:cNvPr id="7" name="Text 5"/>
          <p:cNvSpPr/>
          <p:nvPr/>
        </p:nvSpPr>
        <p:spPr>
          <a:xfrm>
            <a:off x="2393394" y="405372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Data understanding</a:t>
            </a:r>
            <a:endParaRPr lang="en-US" sz="1750" dirty="0"/>
          </a:p>
        </p:txBody>
      </p:sp>
      <p:sp>
        <p:nvSpPr>
          <p:cNvPr id="8" name="Text 6"/>
          <p:cNvSpPr/>
          <p:nvPr/>
        </p:nvSpPr>
        <p:spPr>
          <a:xfrm>
            <a:off x="2037993" y="4636889"/>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220057"/>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5803225"/>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71533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My Contribution</a:t>
            </a:r>
            <a:endParaRPr lang="en-US" sz="4374" dirty="0"/>
          </a:p>
        </p:txBody>
      </p:sp>
      <p:sp>
        <p:nvSpPr>
          <p:cNvPr id="5" name="Text 3"/>
          <p:cNvSpPr/>
          <p:nvPr/>
        </p:nvSpPr>
        <p:spPr>
          <a:xfrm>
            <a:off x="2393394" y="2854047"/>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spent the time on data processing using Algorithms – Linear Regression,Decision tree</a:t>
            </a:r>
            <a:endParaRPr lang="en-US" sz="1750" dirty="0"/>
          </a:p>
        </p:txBody>
      </p:sp>
      <p:sp>
        <p:nvSpPr>
          <p:cNvPr id="6" name="Text 4"/>
          <p:cNvSpPr/>
          <p:nvPr/>
        </p:nvSpPr>
        <p:spPr>
          <a:xfrm>
            <a:off x="2393394" y="3265051"/>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Checked accuracy of all 2 algorithms and found best suitable model is Decision Tree</a:t>
            </a:r>
            <a:endParaRPr lang="en-US" sz="1750" dirty="0"/>
          </a:p>
        </p:txBody>
      </p:sp>
      <p:sp>
        <p:nvSpPr>
          <p:cNvPr id="7" name="Text 5"/>
          <p:cNvSpPr/>
          <p:nvPr/>
        </p:nvSpPr>
        <p:spPr>
          <a:xfrm>
            <a:off x="2037993" y="3848219"/>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Train accuracy – 79%</a:t>
            </a:r>
            <a:endParaRPr lang="en-US" sz="1750" dirty="0"/>
          </a:p>
        </p:txBody>
      </p:sp>
      <p:sp>
        <p:nvSpPr>
          <p:cNvPr id="8" name="Text 6"/>
          <p:cNvSpPr/>
          <p:nvPr/>
        </p:nvSpPr>
        <p:spPr>
          <a:xfrm>
            <a:off x="2037993" y="4431387"/>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014555"/>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5597723"/>
            <a:ext cx="10554414" cy="333256"/>
          </a:xfrm>
          <a:prstGeom prst="rect">
            <a:avLst/>
          </a:prstGeom>
          <a:noFill/>
          <a:ln/>
        </p:spPr>
        <p:txBody>
          <a:bodyPr wrap="none" rtlCol="0" anchor="t"/>
          <a:lstStyle/>
          <a:p>
            <a:pPr marL="0" indent="0">
              <a:lnSpc>
                <a:spcPts val="2624"/>
              </a:lnSpc>
              <a:buNone/>
            </a:pPr>
            <a:endParaRPr lang="en-US" sz="1750" dirty="0"/>
          </a:p>
        </p:txBody>
      </p:sp>
      <p:sp>
        <p:nvSpPr>
          <p:cNvPr id="11" name="Text 9"/>
          <p:cNvSpPr/>
          <p:nvPr/>
        </p:nvSpPr>
        <p:spPr>
          <a:xfrm>
            <a:off x="2037993" y="6180892"/>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421011"/>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Conclusion </a:t>
            </a:r>
            <a:endParaRPr lang="en-US" sz="4374" dirty="0"/>
          </a:p>
        </p:txBody>
      </p:sp>
      <p:sp>
        <p:nvSpPr>
          <p:cNvPr id="5" name="Text 3"/>
          <p:cNvSpPr/>
          <p:nvPr/>
        </p:nvSpPr>
        <p:spPr>
          <a:xfrm>
            <a:off x="2037993" y="2559725"/>
            <a:ext cx="10554414" cy="1333024"/>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By leveraging machine learning techniques and a comprehensive pizza dataset, we aim to develop a reliable predictive model for pizza prices. This model will empower pizza companies to make informed decisions, optimize their operations, and enhance customer experiences, ultimately driving business growth and success in the competitive food industry.</a:t>
            </a:r>
            <a:endParaRPr lang="en-US" sz="1750" dirty="0"/>
          </a:p>
        </p:txBody>
      </p:sp>
      <p:sp>
        <p:nvSpPr>
          <p:cNvPr id="6" name="Text 4"/>
          <p:cNvSpPr/>
          <p:nvPr/>
        </p:nvSpPr>
        <p:spPr>
          <a:xfrm>
            <a:off x="2037993" y="4142661"/>
            <a:ext cx="10554414" cy="333256"/>
          </a:xfrm>
          <a:prstGeom prst="rect">
            <a:avLst/>
          </a:prstGeom>
          <a:noFill/>
          <a:ln/>
        </p:spPr>
        <p:txBody>
          <a:bodyPr wrap="none" rtlCol="0" anchor="t"/>
          <a:lstStyle/>
          <a:p>
            <a:pPr marL="0" indent="0">
              <a:lnSpc>
                <a:spcPts val="2624"/>
              </a:lnSpc>
              <a:buNone/>
            </a:pPr>
            <a:endParaRPr lang="en-US" sz="1750" dirty="0"/>
          </a:p>
        </p:txBody>
      </p:sp>
      <p:sp>
        <p:nvSpPr>
          <p:cNvPr id="7" name="Text 5"/>
          <p:cNvSpPr/>
          <p:nvPr/>
        </p:nvSpPr>
        <p:spPr>
          <a:xfrm>
            <a:off x="2037993" y="4725829"/>
            <a:ext cx="10554414" cy="333256"/>
          </a:xfrm>
          <a:prstGeom prst="rect">
            <a:avLst/>
          </a:prstGeom>
          <a:noFill/>
          <a:ln/>
        </p:spPr>
        <p:txBody>
          <a:bodyPr wrap="none" rtlCol="0" anchor="t"/>
          <a:lstStyle/>
          <a:p>
            <a:pPr marL="0" indent="0">
              <a:lnSpc>
                <a:spcPts val="2624"/>
              </a:lnSpc>
              <a:buNone/>
            </a:pPr>
            <a:endParaRPr lang="en-US" sz="1750" dirty="0"/>
          </a:p>
        </p:txBody>
      </p:sp>
      <p:sp>
        <p:nvSpPr>
          <p:cNvPr id="8" name="Text 6"/>
          <p:cNvSpPr/>
          <p:nvPr/>
        </p:nvSpPr>
        <p:spPr>
          <a:xfrm>
            <a:off x="2037993" y="5308997"/>
            <a:ext cx="10554414" cy="333256"/>
          </a:xfrm>
          <a:prstGeom prst="rect">
            <a:avLst/>
          </a:prstGeom>
          <a:noFill/>
          <a:ln/>
        </p:spPr>
        <p:txBody>
          <a:bodyPr wrap="none" rtlCol="0" anchor="t"/>
          <a:lstStyle/>
          <a:p>
            <a:pPr marL="0" indent="0">
              <a:lnSpc>
                <a:spcPts val="2624"/>
              </a:lnSpc>
              <a:buNone/>
            </a:pPr>
            <a:endParaRPr lang="en-US" sz="1750" dirty="0"/>
          </a:p>
        </p:txBody>
      </p:sp>
      <p:sp>
        <p:nvSpPr>
          <p:cNvPr id="9" name="Text 7"/>
          <p:cNvSpPr/>
          <p:nvPr/>
        </p:nvSpPr>
        <p:spPr>
          <a:xfrm>
            <a:off x="2037993" y="5892165"/>
            <a:ext cx="10554414" cy="333256"/>
          </a:xfrm>
          <a:prstGeom prst="rect">
            <a:avLst/>
          </a:prstGeom>
          <a:noFill/>
          <a:ln/>
        </p:spPr>
        <p:txBody>
          <a:bodyPr wrap="none" rtlCol="0" anchor="t"/>
          <a:lstStyle/>
          <a:p>
            <a:pPr marL="0" indent="0">
              <a:lnSpc>
                <a:spcPts val="2624"/>
              </a:lnSpc>
              <a:buNone/>
            </a:pPr>
            <a:endParaRPr lang="en-US" sz="1750" dirty="0"/>
          </a:p>
        </p:txBody>
      </p:sp>
      <p:sp>
        <p:nvSpPr>
          <p:cNvPr id="10" name="Text 8"/>
          <p:cNvSpPr/>
          <p:nvPr/>
        </p:nvSpPr>
        <p:spPr>
          <a:xfrm>
            <a:off x="2037993" y="6475333"/>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302437"/>
            <a:ext cx="7477601" cy="958215"/>
          </a:xfrm>
          <a:prstGeom prst="rect">
            <a:avLst/>
          </a:prstGeom>
          <a:noFill/>
          <a:ln/>
        </p:spPr>
        <p:txBody>
          <a:bodyPr wrap="none" rtlCol="0" anchor="t"/>
          <a:lstStyle/>
          <a:p>
            <a:pPr marL="0" indent="0">
              <a:lnSpc>
                <a:spcPts val="7545"/>
              </a:lnSpc>
              <a:buNone/>
            </a:pPr>
            <a:r>
              <a:rPr lang="en-US" sz="6036" b="1" dirty="0">
                <a:solidFill>
                  <a:srgbClr val="443728"/>
                </a:solidFill>
                <a:latin typeface="Crimson Pro" pitchFamily="34" charset="0"/>
                <a:ea typeface="Crimson Pro" pitchFamily="34" charset="-122"/>
                <a:cs typeface="Crimson Pro" pitchFamily="34" charset="-120"/>
              </a:rPr>
              <a:t>Thank You!</a:t>
            </a:r>
            <a:endParaRPr lang="en-US" sz="6036" dirty="0"/>
          </a:p>
        </p:txBody>
      </p:sp>
      <p:sp>
        <p:nvSpPr>
          <p:cNvPr id="6" name="Text 3"/>
          <p:cNvSpPr/>
          <p:nvPr/>
        </p:nvSpPr>
        <p:spPr>
          <a:xfrm>
            <a:off x="833199" y="4593908"/>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838"/>
          </a:xfrm>
          <a:prstGeom prst="rect">
            <a:avLst/>
          </a:prstGeom>
          <a:solidFill>
            <a:srgbClr val="FFFCFA"/>
          </a:solidFill>
          <a:ln/>
        </p:spPr>
      </p:sp>
      <p:sp>
        <p:nvSpPr>
          <p:cNvPr id="4" name="Text 2"/>
          <p:cNvSpPr/>
          <p:nvPr/>
        </p:nvSpPr>
        <p:spPr>
          <a:xfrm>
            <a:off x="2907268" y="510302"/>
            <a:ext cx="4639866" cy="579953"/>
          </a:xfrm>
          <a:prstGeom prst="rect">
            <a:avLst/>
          </a:prstGeom>
          <a:noFill/>
          <a:ln/>
        </p:spPr>
        <p:txBody>
          <a:bodyPr wrap="none" rtlCol="0" anchor="t"/>
          <a:lstStyle/>
          <a:p>
            <a:pPr marL="0" indent="0">
              <a:lnSpc>
                <a:spcPts val="4567"/>
              </a:lnSpc>
              <a:buNone/>
            </a:pPr>
            <a:r>
              <a:rPr lang="en-US" sz="3653" b="1" dirty="0">
                <a:solidFill>
                  <a:srgbClr val="443728"/>
                </a:solidFill>
                <a:latin typeface="Crimson Pro" pitchFamily="34" charset="0"/>
                <a:ea typeface="Crimson Pro" pitchFamily="34" charset="-122"/>
                <a:cs typeface="Crimson Pro" pitchFamily="34" charset="-120"/>
              </a:rPr>
              <a:t>Index</a:t>
            </a:r>
            <a:endParaRPr lang="en-US" sz="3653" dirty="0"/>
          </a:p>
        </p:txBody>
      </p:sp>
      <p:sp>
        <p:nvSpPr>
          <p:cNvPr id="5" name="Shape 3"/>
          <p:cNvSpPr/>
          <p:nvPr/>
        </p:nvSpPr>
        <p:spPr>
          <a:xfrm>
            <a:off x="2907268" y="1670090"/>
            <a:ext cx="417552" cy="417552"/>
          </a:xfrm>
          <a:prstGeom prst="roundRect">
            <a:avLst>
              <a:gd name="adj" fmla="val 20002"/>
            </a:avLst>
          </a:prstGeom>
          <a:solidFill>
            <a:srgbClr val="EBE2E0"/>
          </a:solidFill>
          <a:ln w="7620">
            <a:solidFill>
              <a:srgbClr val="D1C8C6"/>
            </a:solidFill>
            <a:prstDash val="solid"/>
          </a:ln>
        </p:spPr>
      </p:sp>
      <p:sp>
        <p:nvSpPr>
          <p:cNvPr id="6" name="Text 4"/>
          <p:cNvSpPr/>
          <p:nvPr/>
        </p:nvSpPr>
        <p:spPr>
          <a:xfrm>
            <a:off x="3063954" y="1739622"/>
            <a:ext cx="104180"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a:t>
            </a:r>
            <a:endParaRPr lang="en-US" sz="2192" dirty="0"/>
          </a:p>
        </p:txBody>
      </p:sp>
      <p:sp>
        <p:nvSpPr>
          <p:cNvPr id="7" name="Text 5"/>
          <p:cNvSpPr/>
          <p:nvPr/>
        </p:nvSpPr>
        <p:spPr>
          <a:xfrm>
            <a:off x="3510320" y="1670090"/>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Introduction</a:t>
            </a:r>
            <a:endParaRPr lang="en-US" sz="1827" dirty="0"/>
          </a:p>
        </p:txBody>
      </p:sp>
      <p:sp>
        <p:nvSpPr>
          <p:cNvPr id="8" name="Text 6"/>
          <p:cNvSpPr/>
          <p:nvPr/>
        </p:nvSpPr>
        <p:spPr>
          <a:xfrm>
            <a:off x="3510320" y="2071449"/>
            <a:ext cx="3712131" cy="278368"/>
          </a:xfrm>
          <a:prstGeom prst="rect">
            <a:avLst/>
          </a:prstGeom>
          <a:noFill/>
          <a:ln/>
        </p:spPr>
        <p:txBody>
          <a:bodyPr wrap="none" rtlCol="0" anchor="t"/>
          <a:lstStyle/>
          <a:p>
            <a:pPr marL="0" indent="0">
              <a:lnSpc>
                <a:spcPts val="2192"/>
              </a:lnSpc>
              <a:buNone/>
            </a:pPr>
            <a:endParaRPr lang="en-US" sz="1461" dirty="0"/>
          </a:p>
        </p:txBody>
      </p:sp>
      <p:sp>
        <p:nvSpPr>
          <p:cNvPr id="9" name="Shape 7"/>
          <p:cNvSpPr/>
          <p:nvPr/>
        </p:nvSpPr>
        <p:spPr>
          <a:xfrm>
            <a:off x="7407950" y="1670090"/>
            <a:ext cx="417552" cy="417552"/>
          </a:xfrm>
          <a:prstGeom prst="roundRect">
            <a:avLst>
              <a:gd name="adj" fmla="val 20002"/>
            </a:avLst>
          </a:prstGeom>
          <a:solidFill>
            <a:srgbClr val="EBE2E0"/>
          </a:solidFill>
          <a:ln w="7620">
            <a:solidFill>
              <a:srgbClr val="D1C8C6"/>
            </a:solidFill>
            <a:prstDash val="solid"/>
          </a:ln>
        </p:spPr>
      </p:sp>
      <p:sp>
        <p:nvSpPr>
          <p:cNvPr id="10" name="Text 8"/>
          <p:cNvSpPr/>
          <p:nvPr/>
        </p:nvSpPr>
        <p:spPr>
          <a:xfrm>
            <a:off x="7545705" y="1739622"/>
            <a:ext cx="141923"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2</a:t>
            </a:r>
            <a:endParaRPr lang="en-US" sz="2192" dirty="0"/>
          </a:p>
        </p:txBody>
      </p:sp>
      <p:sp>
        <p:nvSpPr>
          <p:cNvPr id="11" name="Text 9"/>
          <p:cNvSpPr/>
          <p:nvPr/>
        </p:nvSpPr>
        <p:spPr>
          <a:xfrm>
            <a:off x="8011001" y="1670090"/>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Objective</a:t>
            </a:r>
            <a:endParaRPr lang="en-US" sz="1827" dirty="0"/>
          </a:p>
        </p:txBody>
      </p:sp>
      <p:sp>
        <p:nvSpPr>
          <p:cNvPr id="12" name="Text 10"/>
          <p:cNvSpPr/>
          <p:nvPr/>
        </p:nvSpPr>
        <p:spPr>
          <a:xfrm>
            <a:off x="8011001" y="2071449"/>
            <a:ext cx="3712131" cy="278368"/>
          </a:xfrm>
          <a:prstGeom prst="rect">
            <a:avLst/>
          </a:prstGeom>
          <a:noFill/>
          <a:ln/>
        </p:spPr>
        <p:txBody>
          <a:bodyPr wrap="none" rtlCol="0" anchor="t"/>
          <a:lstStyle/>
          <a:p>
            <a:pPr marL="0" indent="0">
              <a:lnSpc>
                <a:spcPts val="2192"/>
              </a:lnSpc>
              <a:buNone/>
            </a:pPr>
            <a:endParaRPr lang="en-US" sz="1461" dirty="0"/>
          </a:p>
        </p:txBody>
      </p:sp>
      <p:sp>
        <p:nvSpPr>
          <p:cNvPr id="13" name="Shape 11"/>
          <p:cNvSpPr/>
          <p:nvPr/>
        </p:nvSpPr>
        <p:spPr>
          <a:xfrm>
            <a:off x="2907268" y="2744033"/>
            <a:ext cx="417552" cy="417552"/>
          </a:xfrm>
          <a:prstGeom prst="roundRect">
            <a:avLst>
              <a:gd name="adj" fmla="val 20002"/>
            </a:avLst>
          </a:prstGeom>
          <a:solidFill>
            <a:srgbClr val="EBE2E0"/>
          </a:solidFill>
          <a:ln w="7620">
            <a:solidFill>
              <a:srgbClr val="D1C8C6"/>
            </a:solidFill>
            <a:prstDash val="solid"/>
          </a:ln>
        </p:spPr>
      </p:sp>
      <p:sp>
        <p:nvSpPr>
          <p:cNvPr id="14" name="Text 12"/>
          <p:cNvSpPr/>
          <p:nvPr/>
        </p:nvSpPr>
        <p:spPr>
          <a:xfrm>
            <a:off x="3048000" y="2813566"/>
            <a:ext cx="13596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3</a:t>
            </a:r>
            <a:endParaRPr lang="en-US" sz="2192" dirty="0"/>
          </a:p>
        </p:txBody>
      </p:sp>
      <p:sp>
        <p:nvSpPr>
          <p:cNvPr id="15" name="Text 13"/>
          <p:cNvSpPr/>
          <p:nvPr/>
        </p:nvSpPr>
        <p:spPr>
          <a:xfrm>
            <a:off x="3510320" y="2744033"/>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Process flow</a:t>
            </a:r>
            <a:endParaRPr lang="en-US" sz="1827" dirty="0"/>
          </a:p>
        </p:txBody>
      </p:sp>
      <p:sp>
        <p:nvSpPr>
          <p:cNvPr id="16" name="Text 14"/>
          <p:cNvSpPr/>
          <p:nvPr/>
        </p:nvSpPr>
        <p:spPr>
          <a:xfrm>
            <a:off x="3510320" y="3145393"/>
            <a:ext cx="3712131" cy="278368"/>
          </a:xfrm>
          <a:prstGeom prst="rect">
            <a:avLst/>
          </a:prstGeom>
          <a:noFill/>
          <a:ln/>
        </p:spPr>
        <p:txBody>
          <a:bodyPr wrap="none" rtlCol="0" anchor="t"/>
          <a:lstStyle/>
          <a:p>
            <a:pPr marL="0" indent="0">
              <a:lnSpc>
                <a:spcPts val="2192"/>
              </a:lnSpc>
              <a:buNone/>
            </a:pPr>
            <a:endParaRPr lang="en-US" sz="1461" dirty="0"/>
          </a:p>
        </p:txBody>
      </p:sp>
      <p:sp>
        <p:nvSpPr>
          <p:cNvPr id="17" name="Shape 15"/>
          <p:cNvSpPr/>
          <p:nvPr/>
        </p:nvSpPr>
        <p:spPr>
          <a:xfrm>
            <a:off x="7407950" y="2744033"/>
            <a:ext cx="417552" cy="417552"/>
          </a:xfrm>
          <a:prstGeom prst="roundRect">
            <a:avLst>
              <a:gd name="adj" fmla="val 20002"/>
            </a:avLst>
          </a:prstGeom>
          <a:solidFill>
            <a:srgbClr val="EBE2E0"/>
          </a:solidFill>
          <a:ln w="7620">
            <a:solidFill>
              <a:srgbClr val="D1C8C6"/>
            </a:solidFill>
            <a:prstDash val="solid"/>
          </a:ln>
        </p:spPr>
      </p:sp>
      <p:sp>
        <p:nvSpPr>
          <p:cNvPr id="18" name="Text 16"/>
          <p:cNvSpPr/>
          <p:nvPr/>
        </p:nvSpPr>
        <p:spPr>
          <a:xfrm>
            <a:off x="7541657" y="2813566"/>
            <a:ext cx="15001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4</a:t>
            </a:r>
            <a:endParaRPr lang="en-US" sz="2192" dirty="0"/>
          </a:p>
        </p:txBody>
      </p:sp>
      <p:sp>
        <p:nvSpPr>
          <p:cNvPr id="19" name="Text 17"/>
          <p:cNvSpPr/>
          <p:nvPr/>
        </p:nvSpPr>
        <p:spPr>
          <a:xfrm>
            <a:off x="8011001" y="2744033"/>
            <a:ext cx="2397800"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Tools and Platform Used</a:t>
            </a:r>
            <a:endParaRPr lang="en-US" sz="1827" dirty="0"/>
          </a:p>
        </p:txBody>
      </p:sp>
      <p:sp>
        <p:nvSpPr>
          <p:cNvPr id="20" name="Text 18"/>
          <p:cNvSpPr/>
          <p:nvPr/>
        </p:nvSpPr>
        <p:spPr>
          <a:xfrm>
            <a:off x="8011001" y="3145393"/>
            <a:ext cx="3712131" cy="278368"/>
          </a:xfrm>
          <a:prstGeom prst="rect">
            <a:avLst/>
          </a:prstGeom>
          <a:noFill/>
          <a:ln/>
        </p:spPr>
        <p:txBody>
          <a:bodyPr wrap="none" rtlCol="0" anchor="t"/>
          <a:lstStyle/>
          <a:p>
            <a:pPr marL="0" indent="0">
              <a:lnSpc>
                <a:spcPts val="2192"/>
              </a:lnSpc>
              <a:buNone/>
            </a:pPr>
            <a:endParaRPr lang="en-US" sz="1461" dirty="0"/>
          </a:p>
        </p:txBody>
      </p:sp>
      <p:sp>
        <p:nvSpPr>
          <p:cNvPr id="21" name="Shape 19"/>
          <p:cNvSpPr/>
          <p:nvPr/>
        </p:nvSpPr>
        <p:spPr>
          <a:xfrm>
            <a:off x="2907268" y="3817977"/>
            <a:ext cx="417552" cy="417552"/>
          </a:xfrm>
          <a:prstGeom prst="roundRect">
            <a:avLst>
              <a:gd name="adj" fmla="val 20002"/>
            </a:avLst>
          </a:prstGeom>
          <a:solidFill>
            <a:srgbClr val="EBE2E0"/>
          </a:solidFill>
          <a:ln w="7620">
            <a:solidFill>
              <a:srgbClr val="D1C8C6"/>
            </a:solidFill>
            <a:prstDash val="solid"/>
          </a:ln>
        </p:spPr>
      </p:sp>
      <p:sp>
        <p:nvSpPr>
          <p:cNvPr id="22" name="Text 20"/>
          <p:cNvSpPr/>
          <p:nvPr/>
        </p:nvSpPr>
        <p:spPr>
          <a:xfrm>
            <a:off x="3047762" y="3887510"/>
            <a:ext cx="136446"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5</a:t>
            </a:r>
            <a:endParaRPr lang="en-US" sz="2192" dirty="0"/>
          </a:p>
        </p:txBody>
      </p:sp>
      <p:sp>
        <p:nvSpPr>
          <p:cNvPr id="23" name="Text 21"/>
          <p:cNvSpPr/>
          <p:nvPr/>
        </p:nvSpPr>
        <p:spPr>
          <a:xfrm>
            <a:off x="3510320" y="3817977"/>
            <a:ext cx="352008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Source of data and Data Description</a:t>
            </a:r>
            <a:endParaRPr lang="en-US" sz="1827" dirty="0"/>
          </a:p>
        </p:txBody>
      </p:sp>
      <p:sp>
        <p:nvSpPr>
          <p:cNvPr id="24" name="Text 22"/>
          <p:cNvSpPr/>
          <p:nvPr/>
        </p:nvSpPr>
        <p:spPr>
          <a:xfrm>
            <a:off x="3510320" y="4219337"/>
            <a:ext cx="3712131" cy="278368"/>
          </a:xfrm>
          <a:prstGeom prst="rect">
            <a:avLst/>
          </a:prstGeom>
          <a:noFill/>
          <a:ln/>
        </p:spPr>
        <p:txBody>
          <a:bodyPr wrap="none" rtlCol="0" anchor="t"/>
          <a:lstStyle/>
          <a:p>
            <a:pPr marL="0" indent="0">
              <a:lnSpc>
                <a:spcPts val="2192"/>
              </a:lnSpc>
              <a:buNone/>
            </a:pPr>
            <a:endParaRPr lang="en-US" sz="1461" dirty="0"/>
          </a:p>
        </p:txBody>
      </p:sp>
      <p:sp>
        <p:nvSpPr>
          <p:cNvPr id="25" name="Shape 23"/>
          <p:cNvSpPr/>
          <p:nvPr/>
        </p:nvSpPr>
        <p:spPr>
          <a:xfrm>
            <a:off x="7407950" y="3817977"/>
            <a:ext cx="417552" cy="417552"/>
          </a:xfrm>
          <a:prstGeom prst="roundRect">
            <a:avLst>
              <a:gd name="adj" fmla="val 20002"/>
            </a:avLst>
          </a:prstGeom>
          <a:solidFill>
            <a:srgbClr val="EBE2E0"/>
          </a:solidFill>
          <a:ln w="7620">
            <a:solidFill>
              <a:srgbClr val="D1C8C6"/>
            </a:solidFill>
            <a:prstDash val="solid"/>
          </a:ln>
        </p:spPr>
      </p:sp>
      <p:sp>
        <p:nvSpPr>
          <p:cNvPr id="26" name="Text 24"/>
          <p:cNvSpPr/>
          <p:nvPr/>
        </p:nvSpPr>
        <p:spPr>
          <a:xfrm>
            <a:off x="7540704" y="3887510"/>
            <a:ext cx="15192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6</a:t>
            </a:r>
            <a:endParaRPr lang="en-US" sz="2192" dirty="0"/>
          </a:p>
        </p:txBody>
      </p:sp>
      <p:sp>
        <p:nvSpPr>
          <p:cNvPr id="27" name="Text 25"/>
          <p:cNvSpPr/>
          <p:nvPr/>
        </p:nvSpPr>
        <p:spPr>
          <a:xfrm>
            <a:off x="8011001" y="3817977"/>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Data Processing</a:t>
            </a:r>
            <a:endParaRPr lang="en-US" sz="1827" dirty="0"/>
          </a:p>
        </p:txBody>
      </p:sp>
      <p:sp>
        <p:nvSpPr>
          <p:cNvPr id="28" name="Text 26"/>
          <p:cNvSpPr/>
          <p:nvPr/>
        </p:nvSpPr>
        <p:spPr>
          <a:xfrm>
            <a:off x="8011001" y="4219337"/>
            <a:ext cx="3712131" cy="278368"/>
          </a:xfrm>
          <a:prstGeom prst="rect">
            <a:avLst/>
          </a:prstGeom>
          <a:noFill/>
          <a:ln/>
        </p:spPr>
        <p:txBody>
          <a:bodyPr wrap="none" rtlCol="0" anchor="t"/>
          <a:lstStyle/>
          <a:p>
            <a:pPr marL="0" indent="0">
              <a:lnSpc>
                <a:spcPts val="2192"/>
              </a:lnSpc>
              <a:buNone/>
            </a:pPr>
            <a:endParaRPr lang="en-US" sz="1461" dirty="0"/>
          </a:p>
        </p:txBody>
      </p:sp>
      <p:sp>
        <p:nvSpPr>
          <p:cNvPr id="29" name="Shape 27"/>
          <p:cNvSpPr/>
          <p:nvPr/>
        </p:nvSpPr>
        <p:spPr>
          <a:xfrm>
            <a:off x="2907268" y="4891921"/>
            <a:ext cx="417552" cy="417552"/>
          </a:xfrm>
          <a:prstGeom prst="roundRect">
            <a:avLst>
              <a:gd name="adj" fmla="val 20002"/>
            </a:avLst>
          </a:prstGeom>
          <a:solidFill>
            <a:srgbClr val="EBE2E0"/>
          </a:solidFill>
          <a:ln w="7620">
            <a:solidFill>
              <a:srgbClr val="D1C8C6"/>
            </a:solidFill>
            <a:prstDash val="solid"/>
          </a:ln>
        </p:spPr>
      </p:sp>
      <p:sp>
        <p:nvSpPr>
          <p:cNvPr id="30" name="Text 28"/>
          <p:cNvSpPr/>
          <p:nvPr/>
        </p:nvSpPr>
        <p:spPr>
          <a:xfrm>
            <a:off x="3048595" y="4961453"/>
            <a:ext cx="13477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7</a:t>
            </a:r>
            <a:endParaRPr lang="en-US" sz="2192" dirty="0"/>
          </a:p>
        </p:txBody>
      </p:sp>
      <p:sp>
        <p:nvSpPr>
          <p:cNvPr id="31" name="Text 29"/>
          <p:cNvSpPr/>
          <p:nvPr/>
        </p:nvSpPr>
        <p:spPr>
          <a:xfrm>
            <a:off x="3510320" y="4891921"/>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Correltion</a:t>
            </a:r>
            <a:endParaRPr lang="en-US" sz="1827" dirty="0"/>
          </a:p>
        </p:txBody>
      </p:sp>
      <p:sp>
        <p:nvSpPr>
          <p:cNvPr id="32" name="Text 30"/>
          <p:cNvSpPr/>
          <p:nvPr/>
        </p:nvSpPr>
        <p:spPr>
          <a:xfrm>
            <a:off x="3510320" y="5293281"/>
            <a:ext cx="3712131" cy="278368"/>
          </a:xfrm>
          <a:prstGeom prst="rect">
            <a:avLst/>
          </a:prstGeom>
          <a:noFill/>
          <a:ln/>
        </p:spPr>
        <p:txBody>
          <a:bodyPr wrap="none" rtlCol="0" anchor="t"/>
          <a:lstStyle/>
          <a:p>
            <a:pPr marL="0" indent="0">
              <a:lnSpc>
                <a:spcPts val="2192"/>
              </a:lnSpc>
              <a:buNone/>
            </a:pPr>
            <a:endParaRPr lang="en-US" sz="1461" dirty="0"/>
          </a:p>
        </p:txBody>
      </p:sp>
      <p:sp>
        <p:nvSpPr>
          <p:cNvPr id="33" name="Shape 31"/>
          <p:cNvSpPr/>
          <p:nvPr/>
        </p:nvSpPr>
        <p:spPr>
          <a:xfrm>
            <a:off x="7407950" y="4891921"/>
            <a:ext cx="417552" cy="417552"/>
          </a:xfrm>
          <a:prstGeom prst="roundRect">
            <a:avLst>
              <a:gd name="adj" fmla="val 20002"/>
            </a:avLst>
          </a:prstGeom>
          <a:solidFill>
            <a:srgbClr val="EBE2E0"/>
          </a:solidFill>
          <a:ln w="7620">
            <a:solidFill>
              <a:srgbClr val="D1C8C6"/>
            </a:solidFill>
            <a:prstDash val="solid"/>
          </a:ln>
        </p:spPr>
      </p:sp>
      <p:sp>
        <p:nvSpPr>
          <p:cNvPr id="34" name="Text 32"/>
          <p:cNvSpPr/>
          <p:nvPr/>
        </p:nvSpPr>
        <p:spPr>
          <a:xfrm>
            <a:off x="7535704" y="4961453"/>
            <a:ext cx="16204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8</a:t>
            </a:r>
            <a:endParaRPr lang="en-US" sz="2192" dirty="0"/>
          </a:p>
        </p:txBody>
      </p:sp>
      <p:sp>
        <p:nvSpPr>
          <p:cNvPr id="35" name="Text 33"/>
          <p:cNvSpPr/>
          <p:nvPr/>
        </p:nvSpPr>
        <p:spPr>
          <a:xfrm>
            <a:off x="8011001" y="4891921"/>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Data Visualisation</a:t>
            </a:r>
            <a:endParaRPr lang="en-US" sz="1827" dirty="0"/>
          </a:p>
        </p:txBody>
      </p:sp>
      <p:sp>
        <p:nvSpPr>
          <p:cNvPr id="36" name="Text 34"/>
          <p:cNvSpPr/>
          <p:nvPr/>
        </p:nvSpPr>
        <p:spPr>
          <a:xfrm>
            <a:off x="8011001" y="5293281"/>
            <a:ext cx="3712131" cy="278368"/>
          </a:xfrm>
          <a:prstGeom prst="rect">
            <a:avLst/>
          </a:prstGeom>
          <a:noFill/>
          <a:ln/>
        </p:spPr>
        <p:txBody>
          <a:bodyPr wrap="none" rtlCol="0" anchor="t"/>
          <a:lstStyle/>
          <a:p>
            <a:pPr marL="0" indent="0">
              <a:lnSpc>
                <a:spcPts val="2192"/>
              </a:lnSpc>
              <a:buNone/>
            </a:pPr>
            <a:endParaRPr lang="en-US" sz="1461" dirty="0"/>
          </a:p>
        </p:txBody>
      </p:sp>
      <p:sp>
        <p:nvSpPr>
          <p:cNvPr id="37" name="Shape 35"/>
          <p:cNvSpPr/>
          <p:nvPr/>
        </p:nvSpPr>
        <p:spPr>
          <a:xfrm>
            <a:off x="2907268" y="5965865"/>
            <a:ext cx="417552" cy="417552"/>
          </a:xfrm>
          <a:prstGeom prst="roundRect">
            <a:avLst>
              <a:gd name="adj" fmla="val 20002"/>
            </a:avLst>
          </a:prstGeom>
          <a:solidFill>
            <a:srgbClr val="EBE2E0"/>
          </a:solidFill>
          <a:ln w="7620">
            <a:solidFill>
              <a:srgbClr val="D1C8C6"/>
            </a:solidFill>
            <a:prstDash val="solid"/>
          </a:ln>
        </p:spPr>
      </p:sp>
      <p:sp>
        <p:nvSpPr>
          <p:cNvPr id="38" name="Text 36"/>
          <p:cNvSpPr/>
          <p:nvPr/>
        </p:nvSpPr>
        <p:spPr>
          <a:xfrm>
            <a:off x="3040023" y="6035397"/>
            <a:ext cx="151924"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9</a:t>
            </a:r>
            <a:endParaRPr lang="en-US" sz="2192" dirty="0"/>
          </a:p>
        </p:txBody>
      </p:sp>
      <p:sp>
        <p:nvSpPr>
          <p:cNvPr id="39" name="Text 37"/>
          <p:cNvSpPr/>
          <p:nvPr/>
        </p:nvSpPr>
        <p:spPr>
          <a:xfrm>
            <a:off x="3510320" y="5965865"/>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Importance of features</a:t>
            </a:r>
            <a:endParaRPr lang="en-US" sz="1827" dirty="0"/>
          </a:p>
        </p:txBody>
      </p:sp>
      <p:sp>
        <p:nvSpPr>
          <p:cNvPr id="40" name="Text 38"/>
          <p:cNvSpPr/>
          <p:nvPr/>
        </p:nvSpPr>
        <p:spPr>
          <a:xfrm>
            <a:off x="3510320" y="6367224"/>
            <a:ext cx="3712131" cy="278368"/>
          </a:xfrm>
          <a:prstGeom prst="rect">
            <a:avLst/>
          </a:prstGeom>
          <a:noFill/>
          <a:ln/>
        </p:spPr>
        <p:txBody>
          <a:bodyPr wrap="none" rtlCol="0" anchor="t"/>
          <a:lstStyle/>
          <a:p>
            <a:pPr marL="0" indent="0">
              <a:lnSpc>
                <a:spcPts val="2192"/>
              </a:lnSpc>
              <a:buNone/>
            </a:pPr>
            <a:endParaRPr lang="en-US" sz="1461" dirty="0"/>
          </a:p>
        </p:txBody>
      </p:sp>
      <p:sp>
        <p:nvSpPr>
          <p:cNvPr id="41" name="Shape 39"/>
          <p:cNvSpPr/>
          <p:nvPr/>
        </p:nvSpPr>
        <p:spPr>
          <a:xfrm>
            <a:off x="7407950" y="5965865"/>
            <a:ext cx="417552" cy="417552"/>
          </a:xfrm>
          <a:prstGeom prst="roundRect">
            <a:avLst>
              <a:gd name="adj" fmla="val 20002"/>
            </a:avLst>
          </a:prstGeom>
          <a:solidFill>
            <a:srgbClr val="EBE2E0"/>
          </a:solidFill>
          <a:ln w="7620">
            <a:solidFill>
              <a:srgbClr val="D1C8C6"/>
            </a:solidFill>
            <a:prstDash val="solid"/>
          </a:ln>
        </p:spPr>
      </p:sp>
      <p:sp>
        <p:nvSpPr>
          <p:cNvPr id="42" name="Text 40"/>
          <p:cNvSpPr/>
          <p:nvPr/>
        </p:nvSpPr>
        <p:spPr>
          <a:xfrm>
            <a:off x="7480102" y="6035397"/>
            <a:ext cx="273129"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10</a:t>
            </a:r>
            <a:endParaRPr lang="en-US" sz="2192" dirty="0"/>
          </a:p>
        </p:txBody>
      </p:sp>
      <p:sp>
        <p:nvSpPr>
          <p:cNvPr id="43" name="Text 41"/>
          <p:cNvSpPr/>
          <p:nvPr/>
        </p:nvSpPr>
        <p:spPr>
          <a:xfrm>
            <a:off x="8011001" y="5965865"/>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Challenges</a:t>
            </a:r>
            <a:endParaRPr lang="en-US" sz="1827" dirty="0"/>
          </a:p>
        </p:txBody>
      </p:sp>
      <p:sp>
        <p:nvSpPr>
          <p:cNvPr id="44" name="Text 42"/>
          <p:cNvSpPr/>
          <p:nvPr/>
        </p:nvSpPr>
        <p:spPr>
          <a:xfrm>
            <a:off x="8011001" y="6367224"/>
            <a:ext cx="3712131" cy="278368"/>
          </a:xfrm>
          <a:prstGeom prst="rect">
            <a:avLst/>
          </a:prstGeom>
          <a:noFill/>
          <a:ln/>
        </p:spPr>
        <p:txBody>
          <a:bodyPr wrap="none" rtlCol="0" anchor="t"/>
          <a:lstStyle/>
          <a:p>
            <a:pPr marL="0" indent="0">
              <a:lnSpc>
                <a:spcPts val="2192"/>
              </a:lnSpc>
              <a:buNone/>
            </a:pPr>
            <a:endParaRPr lang="en-US" sz="1461" dirty="0"/>
          </a:p>
        </p:txBody>
      </p:sp>
      <p:sp>
        <p:nvSpPr>
          <p:cNvPr id="45" name="Shape 43"/>
          <p:cNvSpPr/>
          <p:nvPr/>
        </p:nvSpPr>
        <p:spPr>
          <a:xfrm>
            <a:off x="2907268" y="7039808"/>
            <a:ext cx="417552" cy="417552"/>
          </a:xfrm>
          <a:prstGeom prst="roundRect">
            <a:avLst>
              <a:gd name="adj" fmla="val 20002"/>
            </a:avLst>
          </a:prstGeom>
          <a:solidFill>
            <a:srgbClr val="EBE2E0"/>
          </a:solidFill>
          <a:ln w="7620">
            <a:solidFill>
              <a:srgbClr val="D1C8C6"/>
            </a:solidFill>
            <a:prstDash val="solid"/>
          </a:ln>
        </p:spPr>
      </p:sp>
      <p:sp>
        <p:nvSpPr>
          <p:cNvPr id="46" name="Text 44"/>
          <p:cNvSpPr/>
          <p:nvPr/>
        </p:nvSpPr>
        <p:spPr>
          <a:xfrm>
            <a:off x="3011924" y="7109341"/>
            <a:ext cx="208240"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11</a:t>
            </a:r>
            <a:endParaRPr lang="en-US" sz="2192" dirty="0"/>
          </a:p>
        </p:txBody>
      </p:sp>
      <p:sp>
        <p:nvSpPr>
          <p:cNvPr id="47" name="Text 45"/>
          <p:cNvSpPr/>
          <p:nvPr/>
        </p:nvSpPr>
        <p:spPr>
          <a:xfrm>
            <a:off x="3510320" y="7039808"/>
            <a:ext cx="3369945"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My contribution and Decision tree</a:t>
            </a:r>
            <a:endParaRPr lang="en-US" sz="1827" dirty="0"/>
          </a:p>
        </p:txBody>
      </p:sp>
      <p:sp>
        <p:nvSpPr>
          <p:cNvPr id="48" name="Text 46"/>
          <p:cNvSpPr/>
          <p:nvPr/>
        </p:nvSpPr>
        <p:spPr>
          <a:xfrm>
            <a:off x="3510320" y="7441168"/>
            <a:ext cx="3712131" cy="278368"/>
          </a:xfrm>
          <a:prstGeom prst="rect">
            <a:avLst/>
          </a:prstGeom>
          <a:noFill/>
          <a:ln/>
        </p:spPr>
        <p:txBody>
          <a:bodyPr wrap="none" rtlCol="0" anchor="t"/>
          <a:lstStyle/>
          <a:p>
            <a:pPr marL="0" indent="0">
              <a:lnSpc>
                <a:spcPts val="2192"/>
              </a:lnSpc>
              <a:buNone/>
            </a:pPr>
            <a:endParaRPr lang="en-US" sz="1461" dirty="0"/>
          </a:p>
        </p:txBody>
      </p:sp>
      <p:sp>
        <p:nvSpPr>
          <p:cNvPr id="49" name="Shape 47"/>
          <p:cNvSpPr/>
          <p:nvPr/>
        </p:nvSpPr>
        <p:spPr>
          <a:xfrm>
            <a:off x="7407950" y="7039808"/>
            <a:ext cx="417552" cy="417552"/>
          </a:xfrm>
          <a:prstGeom prst="roundRect">
            <a:avLst>
              <a:gd name="adj" fmla="val 20002"/>
            </a:avLst>
          </a:prstGeom>
          <a:solidFill>
            <a:srgbClr val="EBE2E0"/>
          </a:solidFill>
          <a:ln w="7620">
            <a:solidFill>
              <a:srgbClr val="D1C8C6"/>
            </a:solidFill>
            <a:prstDash val="solid"/>
          </a:ln>
        </p:spPr>
      </p:sp>
      <p:sp>
        <p:nvSpPr>
          <p:cNvPr id="50" name="Text 48"/>
          <p:cNvSpPr/>
          <p:nvPr/>
        </p:nvSpPr>
        <p:spPr>
          <a:xfrm>
            <a:off x="7493675" y="7109341"/>
            <a:ext cx="245983" cy="278368"/>
          </a:xfrm>
          <a:prstGeom prst="rect">
            <a:avLst/>
          </a:prstGeom>
          <a:noFill/>
          <a:ln/>
        </p:spPr>
        <p:txBody>
          <a:bodyPr wrap="none" rtlCol="0" anchor="t"/>
          <a:lstStyle/>
          <a:p>
            <a:pPr marL="0" indent="0" algn="ctr">
              <a:lnSpc>
                <a:spcPts val="2192"/>
              </a:lnSpc>
              <a:buNone/>
            </a:pPr>
            <a:r>
              <a:rPr lang="en-US" sz="2192" b="1" dirty="0">
                <a:solidFill>
                  <a:srgbClr val="443728"/>
                </a:solidFill>
                <a:latin typeface="Crimson Pro" pitchFamily="34" charset="0"/>
                <a:ea typeface="Crimson Pro" pitchFamily="34" charset="-122"/>
                <a:cs typeface="Crimson Pro" pitchFamily="34" charset="-120"/>
              </a:rPr>
              <a:t>12</a:t>
            </a:r>
            <a:endParaRPr lang="en-US" sz="2192" dirty="0"/>
          </a:p>
        </p:txBody>
      </p:sp>
      <p:sp>
        <p:nvSpPr>
          <p:cNvPr id="51" name="Text 49"/>
          <p:cNvSpPr/>
          <p:nvPr/>
        </p:nvSpPr>
        <p:spPr>
          <a:xfrm>
            <a:off x="8011001" y="7039808"/>
            <a:ext cx="2319933" cy="290036"/>
          </a:xfrm>
          <a:prstGeom prst="rect">
            <a:avLst/>
          </a:prstGeom>
          <a:noFill/>
          <a:ln/>
        </p:spPr>
        <p:txBody>
          <a:bodyPr wrap="none" rtlCol="0" anchor="t"/>
          <a:lstStyle/>
          <a:p>
            <a:pPr marL="0" indent="0">
              <a:lnSpc>
                <a:spcPts val="2283"/>
              </a:lnSpc>
              <a:buNone/>
            </a:pPr>
            <a:r>
              <a:rPr lang="en-US" sz="1827" b="1" dirty="0">
                <a:solidFill>
                  <a:srgbClr val="443728"/>
                </a:solidFill>
                <a:latin typeface="Crimson Pro" pitchFamily="34" charset="0"/>
                <a:ea typeface="Crimson Pro" pitchFamily="34" charset="-122"/>
                <a:cs typeface="Crimson Pro" pitchFamily="34" charset="-120"/>
              </a:rPr>
              <a:t>Conclusion</a:t>
            </a:r>
            <a:endParaRPr lang="en-US" sz="1827" dirty="0"/>
          </a:p>
        </p:txBody>
      </p:sp>
      <p:sp>
        <p:nvSpPr>
          <p:cNvPr id="52" name="Text 50"/>
          <p:cNvSpPr/>
          <p:nvPr/>
        </p:nvSpPr>
        <p:spPr>
          <a:xfrm>
            <a:off x="8011001" y="7441168"/>
            <a:ext cx="3712131" cy="278368"/>
          </a:xfrm>
          <a:prstGeom prst="rect">
            <a:avLst/>
          </a:prstGeom>
          <a:noFill/>
          <a:ln/>
        </p:spPr>
        <p:txBody>
          <a:bodyPr wrap="none" rtlCol="0" anchor="t"/>
          <a:lstStyle/>
          <a:p>
            <a:pPr marL="0" indent="0">
              <a:lnSpc>
                <a:spcPts val="2192"/>
              </a:lnSpc>
              <a:buNone/>
            </a:pPr>
            <a:endParaRPr lang="en-US" sz="14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843087"/>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Introduction</a:t>
            </a:r>
            <a:endParaRPr lang="en-US" sz="4374" dirty="0"/>
          </a:p>
        </p:txBody>
      </p:sp>
      <p:sp>
        <p:nvSpPr>
          <p:cNvPr id="5" name="Text 3"/>
          <p:cNvSpPr/>
          <p:nvPr/>
        </p:nvSpPr>
        <p:spPr>
          <a:xfrm>
            <a:off x="2393394" y="2981801"/>
            <a:ext cx="10199013" cy="999768"/>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In today's competitive market, understanding the factors that influence pizza prices is crucial for businesses in the food industry. By leveraging machine learning techniques, we can develop predictive models that can assist in pricing strategies, cost optimization, and customer satisfaction.</a:t>
            </a:r>
            <a:endParaRPr lang="en-US" sz="1750" dirty="0"/>
          </a:p>
        </p:txBody>
      </p:sp>
      <p:sp>
        <p:nvSpPr>
          <p:cNvPr id="6" name="Text 4"/>
          <p:cNvSpPr/>
          <p:nvPr/>
        </p:nvSpPr>
        <p:spPr>
          <a:xfrm>
            <a:off x="2393394" y="4059317"/>
            <a:ext cx="10199013" cy="666512"/>
          </a:xfrm>
          <a:prstGeom prst="rect">
            <a:avLst/>
          </a:prstGeom>
          <a:noFill/>
          <a:ln/>
        </p:spPr>
        <p:txBody>
          <a:bodyPr wrap="square" rtlCol="0" anchor="t"/>
          <a:lstStyle/>
          <a:p>
            <a:pPr marL="342900" indent="-342900" algn="l">
              <a:lnSpc>
                <a:spcPts val="2624"/>
              </a:lnSpc>
              <a:buSzPct val="100000"/>
              <a:buChar char="•"/>
            </a:pPr>
            <a:endParaRPr lang="en-US" sz="1750" dirty="0">
              <a:solidFill>
                <a:srgbClr val="443728"/>
              </a:solidFill>
              <a:latin typeface="Open Sans" pitchFamily="34" charset="0"/>
              <a:ea typeface="Open Sans" pitchFamily="34" charset="-122"/>
              <a:cs typeface="Open Sans" pitchFamily="34" charset="-120"/>
            </a:endParaRPr>
          </a:p>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One of the key benefits of pizza price prediction is the ability to offer transparent and consistent pricing to customers.</a:t>
            </a:r>
            <a:endParaRPr lang="en-US" sz="1750" dirty="0"/>
          </a:p>
        </p:txBody>
      </p:sp>
      <p:sp>
        <p:nvSpPr>
          <p:cNvPr id="7" name="Text 5"/>
          <p:cNvSpPr/>
          <p:nvPr/>
        </p:nvSpPr>
        <p:spPr>
          <a:xfrm>
            <a:off x="2393394" y="4803577"/>
            <a:ext cx="10199013" cy="999768"/>
          </a:xfrm>
          <a:prstGeom prst="rect">
            <a:avLst/>
          </a:prstGeom>
          <a:noFill/>
          <a:ln/>
        </p:spPr>
        <p:txBody>
          <a:bodyPr wrap="square" rtlCol="0" anchor="t"/>
          <a:lstStyle/>
          <a:p>
            <a:pPr marL="342900" indent="-342900" algn="l">
              <a:lnSpc>
                <a:spcPts val="2624"/>
              </a:lnSpc>
              <a:buSzPct val="100000"/>
              <a:buChar char="•"/>
            </a:pPr>
            <a:endParaRPr lang="en-US" sz="1750" dirty="0">
              <a:solidFill>
                <a:srgbClr val="443728"/>
              </a:solidFill>
              <a:latin typeface="Open Sans" pitchFamily="34" charset="0"/>
              <a:ea typeface="Open Sans" pitchFamily="34" charset="-122"/>
              <a:cs typeface="Open Sans" pitchFamily="34" charset="-120"/>
            </a:endParaRPr>
          </a:p>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By applying advanced machine learning techniques to pizza price prediction, businesses can unlock valuable insights and make data-driven decisions that were previously challenging or impossible.</a:t>
            </a:r>
            <a:endParaRPr lang="en-US" sz="1750" dirty="0"/>
          </a:p>
        </p:txBody>
      </p:sp>
      <p:sp>
        <p:nvSpPr>
          <p:cNvPr id="8" name="Text 6"/>
          <p:cNvSpPr/>
          <p:nvPr/>
        </p:nvSpPr>
        <p:spPr>
          <a:xfrm>
            <a:off x="2037993" y="6053257"/>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176343"/>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Objective</a:t>
            </a:r>
            <a:endParaRPr lang="en-US" sz="4374" dirty="0"/>
          </a:p>
        </p:txBody>
      </p:sp>
      <p:sp>
        <p:nvSpPr>
          <p:cNvPr id="5" name="Text 3"/>
          <p:cNvSpPr/>
          <p:nvPr/>
        </p:nvSpPr>
        <p:spPr>
          <a:xfrm>
            <a:off x="2393394" y="331505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Develop an accurate and reliable machine learning model to predict pizza prices based on various features such as toppings, size, extras, and other relevant attributes.</a:t>
            </a:r>
            <a:endParaRPr lang="en-US" sz="1750" dirty="0"/>
          </a:p>
        </p:txBody>
      </p:sp>
      <p:sp>
        <p:nvSpPr>
          <p:cNvPr id="6" name="Text 4"/>
          <p:cNvSpPr/>
          <p:nvPr/>
        </p:nvSpPr>
        <p:spPr>
          <a:xfrm>
            <a:off x="2393394" y="405931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Analyze the impact of different features on pizza prices and identify the most significant factors influencing pricing decisions.</a:t>
            </a:r>
            <a:endParaRPr lang="en-US" sz="1750" dirty="0"/>
          </a:p>
        </p:txBody>
      </p:sp>
      <p:sp>
        <p:nvSpPr>
          <p:cNvPr id="7" name="Text 5"/>
          <p:cNvSpPr/>
          <p:nvPr/>
        </p:nvSpPr>
        <p:spPr>
          <a:xfrm>
            <a:off x="2393394" y="4803577"/>
            <a:ext cx="10199013" cy="666512"/>
          </a:xfrm>
          <a:prstGeom prst="rect">
            <a:avLst/>
          </a:prstGeom>
          <a:noFill/>
          <a:ln/>
        </p:spPr>
        <p:txBody>
          <a:bodyPr wrap="squar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Optimize cost structures and profitability by understanding the relationship between pricing, ingredients, and operational costs.</a:t>
            </a:r>
            <a:endParaRPr lang="en-US" sz="1750" dirty="0"/>
          </a:p>
        </p:txBody>
      </p:sp>
      <p:sp>
        <p:nvSpPr>
          <p:cNvPr id="8" name="Text 6"/>
          <p:cNvSpPr/>
          <p:nvPr/>
        </p:nvSpPr>
        <p:spPr>
          <a:xfrm>
            <a:off x="2037993" y="5720001"/>
            <a:ext cx="10554414"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2258258"/>
            <a:ext cx="805434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Data Collection and Preprocessing</a:t>
            </a:r>
            <a:endParaRPr lang="en-US" sz="4374" dirty="0"/>
          </a:p>
        </p:txBody>
      </p:sp>
      <p:sp>
        <p:nvSpPr>
          <p:cNvPr id="5" name="Text 3"/>
          <p:cNvSpPr/>
          <p:nvPr/>
        </p:nvSpPr>
        <p:spPr>
          <a:xfrm>
            <a:off x="2037993" y="3396972"/>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Gathering and preparing pizza data for analysis.</a:t>
            </a:r>
            <a:endParaRPr lang="en-US" sz="1750" dirty="0"/>
          </a:p>
        </p:txBody>
      </p:sp>
      <p:sp>
        <p:nvSpPr>
          <p:cNvPr id="6" name="Text 4"/>
          <p:cNvSpPr/>
          <p:nvPr/>
        </p:nvSpPr>
        <p:spPr>
          <a:xfrm>
            <a:off x="2037993"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Data Sources</a:t>
            </a:r>
            <a:endParaRPr lang="en-US" sz="2187" dirty="0"/>
          </a:p>
        </p:txBody>
      </p:sp>
      <p:sp>
        <p:nvSpPr>
          <p:cNvPr id="7" name="Text 5"/>
          <p:cNvSpPr/>
          <p:nvPr/>
        </p:nvSpPr>
        <p:spPr>
          <a:xfrm>
            <a:off x="2037993" y="4771668"/>
            <a:ext cx="3156347"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Restaurant menus, online ordering platforms, customer reviews.</a:t>
            </a:r>
            <a:endParaRPr lang="en-US" sz="1750" dirty="0"/>
          </a:p>
        </p:txBody>
      </p:sp>
      <p:sp>
        <p:nvSpPr>
          <p:cNvPr id="8" name="Text 6"/>
          <p:cNvSpPr/>
          <p:nvPr/>
        </p:nvSpPr>
        <p:spPr>
          <a:xfrm>
            <a:off x="5743932"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Data Cleaning</a:t>
            </a:r>
            <a:endParaRPr lang="en-US" sz="2187" dirty="0"/>
          </a:p>
        </p:txBody>
      </p:sp>
      <p:sp>
        <p:nvSpPr>
          <p:cNvPr id="9" name="Text 7"/>
          <p:cNvSpPr/>
          <p:nvPr/>
        </p:nvSpPr>
        <p:spPr>
          <a:xfrm>
            <a:off x="5743932" y="4771668"/>
            <a:ext cx="3156347" cy="999768"/>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Removing duplicates, handling missing values, and formatting data.</a:t>
            </a:r>
            <a:endParaRPr lang="en-US" sz="1750" dirty="0"/>
          </a:p>
        </p:txBody>
      </p:sp>
      <p:sp>
        <p:nvSpPr>
          <p:cNvPr id="10" name="Text 8"/>
          <p:cNvSpPr/>
          <p:nvPr/>
        </p:nvSpPr>
        <p:spPr>
          <a:xfrm>
            <a:off x="9449872" y="420231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Feature Extraction</a:t>
            </a:r>
            <a:endParaRPr lang="en-US" sz="2187" dirty="0"/>
          </a:p>
        </p:txBody>
      </p:sp>
      <p:sp>
        <p:nvSpPr>
          <p:cNvPr id="11" name="Text 9"/>
          <p:cNvSpPr/>
          <p:nvPr/>
        </p:nvSpPr>
        <p:spPr>
          <a:xfrm>
            <a:off x="9449872" y="4771668"/>
            <a:ext cx="3156347"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Identifying relevant variables for price prediction.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33053"/>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14630400" cy="8233053"/>
          </a:xfrm>
          <a:prstGeom prst="rect">
            <a:avLst/>
          </a:prstGeom>
        </p:spPr>
      </p:pic>
      <p:sp>
        <p:nvSpPr>
          <p:cNvPr id="5" name="Shape 2"/>
          <p:cNvSpPr/>
          <p:nvPr/>
        </p:nvSpPr>
        <p:spPr>
          <a:xfrm>
            <a:off x="0" y="0"/>
            <a:ext cx="14630400" cy="8233053"/>
          </a:xfrm>
          <a:prstGeom prst="roundRect">
            <a:avLst>
              <a:gd name="adj" fmla="val 2293"/>
            </a:avLst>
          </a:prstGeom>
          <a:solidFill>
            <a:srgbClr val="FFFCFA">
              <a:alpha val="85000"/>
            </a:srgbClr>
          </a:solidFill>
          <a:ln/>
        </p:spPr>
      </p:sp>
      <p:sp>
        <p:nvSpPr>
          <p:cNvPr id="6" name="Text 3"/>
          <p:cNvSpPr/>
          <p:nvPr/>
        </p:nvSpPr>
        <p:spPr>
          <a:xfrm>
            <a:off x="2333149" y="576858"/>
            <a:ext cx="5244108" cy="655558"/>
          </a:xfrm>
          <a:prstGeom prst="rect">
            <a:avLst/>
          </a:prstGeom>
          <a:noFill/>
          <a:ln/>
        </p:spPr>
        <p:txBody>
          <a:bodyPr wrap="none" rtlCol="0" anchor="t"/>
          <a:lstStyle/>
          <a:p>
            <a:pPr marL="0" indent="0">
              <a:lnSpc>
                <a:spcPts val="5162"/>
              </a:lnSpc>
              <a:buNone/>
            </a:pPr>
            <a:r>
              <a:rPr lang="en-US" sz="4129" b="1" dirty="0">
                <a:solidFill>
                  <a:srgbClr val="443728"/>
                </a:solidFill>
                <a:latin typeface="Crimson Pro" pitchFamily="34" charset="0"/>
                <a:ea typeface="Crimson Pro" pitchFamily="34" charset="-122"/>
                <a:cs typeface="Crimson Pro" pitchFamily="34" charset="-120"/>
              </a:rPr>
              <a:t>Process Flow</a:t>
            </a:r>
            <a:endParaRPr lang="en-US" sz="4129" dirty="0"/>
          </a:p>
        </p:txBody>
      </p:sp>
      <p:sp>
        <p:nvSpPr>
          <p:cNvPr id="7" name="Text 4"/>
          <p:cNvSpPr/>
          <p:nvPr/>
        </p:nvSpPr>
        <p:spPr>
          <a:xfrm>
            <a:off x="2333149" y="1546979"/>
            <a:ext cx="9963983" cy="314682"/>
          </a:xfrm>
          <a:prstGeom prst="rect">
            <a:avLst/>
          </a:prstGeom>
          <a:noFill/>
          <a:ln/>
        </p:spPr>
        <p:txBody>
          <a:bodyPr wrap="none" rtlCol="0" anchor="t"/>
          <a:lstStyle/>
          <a:p>
            <a:pPr marL="0" indent="0">
              <a:lnSpc>
                <a:spcPts val="2478"/>
              </a:lnSpc>
              <a:buNone/>
            </a:pPr>
            <a:r>
              <a:rPr lang="en-US" sz="1652" dirty="0">
                <a:solidFill>
                  <a:srgbClr val="443728"/>
                </a:solidFill>
                <a:latin typeface="Open Sans" pitchFamily="34" charset="0"/>
                <a:ea typeface="Open Sans" pitchFamily="34" charset="-122"/>
                <a:cs typeface="Open Sans" pitchFamily="34" charset="-120"/>
              </a:rPr>
              <a:t>Transforming raw data into meaningful features for the model.</a:t>
            </a:r>
            <a:endParaRPr lang="en-US" sz="1652" dirty="0"/>
          </a:p>
        </p:txBody>
      </p:sp>
      <p:sp>
        <p:nvSpPr>
          <p:cNvPr id="8" name="Shape 5"/>
          <p:cNvSpPr/>
          <p:nvPr/>
        </p:nvSpPr>
        <p:spPr>
          <a:xfrm>
            <a:off x="7294126" y="2097643"/>
            <a:ext cx="41910" cy="5558552"/>
          </a:xfrm>
          <a:prstGeom prst="roundRect">
            <a:avLst>
              <a:gd name="adj" fmla="val 225236"/>
            </a:avLst>
          </a:prstGeom>
          <a:solidFill>
            <a:srgbClr val="D1C8C6"/>
          </a:solidFill>
          <a:ln/>
        </p:spPr>
      </p:sp>
      <p:sp>
        <p:nvSpPr>
          <p:cNvPr id="9" name="Shape 6"/>
          <p:cNvSpPr/>
          <p:nvPr/>
        </p:nvSpPr>
        <p:spPr>
          <a:xfrm>
            <a:off x="6344960" y="2548652"/>
            <a:ext cx="734139" cy="41910"/>
          </a:xfrm>
          <a:prstGeom prst="roundRect">
            <a:avLst>
              <a:gd name="adj" fmla="val 225236"/>
            </a:avLst>
          </a:prstGeom>
          <a:solidFill>
            <a:srgbClr val="D1C8C6"/>
          </a:solidFill>
          <a:ln/>
        </p:spPr>
      </p:sp>
      <p:sp>
        <p:nvSpPr>
          <p:cNvPr id="10" name="Shape 7"/>
          <p:cNvSpPr/>
          <p:nvPr/>
        </p:nvSpPr>
        <p:spPr>
          <a:xfrm>
            <a:off x="7079099" y="2333625"/>
            <a:ext cx="471964" cy="471964"/>
          </a:xfrm>
          <a:prstGeom prst="roundRect">
            <a:avLst>
              <a:gd name="adj" fmla="val 20001"/>
            </a:avLst>
          </a:prstGeom>
          <a:solidFill>
            <a:srgbClr val="EBE2E0"/>
          </a:solidFill>
          <a:ln w="7620">
            <a:solidFill>
              <a:srgbClr val="D1C8C6"/>
            </a:solidFill>
            <a:prstDash val="solid"/>
          </a:ln>
        </p:spPr>
      </p:sp>
      <p:sp>
        <p:nvSpPr>
          <p:cNvPr id="11" name="Text 8"/>
          <p:cNvSpPr/>
          <p:nvPr/>
        </p:nvSpPr>
        <p:spPr>
          <a:xfrm>
            <a:off x="7256145" y="2412206"/>
            <a:ext cx="117753"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1</a:t>
            </a:r>
            <a:endParaRPr lang="en-US" sz="2478" dirty="0"/>
          </a:p>
        </p:txBody>
      </p:sp>
      <p:sp>
        <p:nvSpPr>
          <p:cNvPr id="12" name="Text 9"/>
          <p:cNvSpPr/>
          <p:nvPr/>
        </p:nvSpPr>
        <p:spPr>
          <a:xfrm>
            <a:off x="3539371" y="2307312"/>
            <a:ext cx="2621994"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Data Collection</a:t>
            </a:r>
            <a:endParaRPr lang="en-US" sz="2065" dirty="0"/>
          </a:p>
        </p:txBody>
      </p:sp>
      <p:sp>
        <p:nvSpPr>
          <p:cNvPr id="13" name="Text 10"/>
          <p:cNvSpPr/>
          <p:nvPr/>
        </p:nvSpPr>
        <p:spPr>
          <a:xfrm>
            <a:off x="2333149" y="2760821"/>
            <a:ext cx="3828217" cy="314682"/>
          </a:xfrm>
          <a:prstGeom prst="rect">
            <a:avLst/>
          </a:prstGeom>
          <a:noFill/>
          <a:ln/>
        </p:spPr>
        <p:txBody>
          <a:bodyPr wrap="none" rtlCol="0" anchor="t"/>
          <a:lstStyle/>
          <a:p>
            <a:pPr marL="0" indent="0" algn="r">
              <a:lnSpc>
                <a:spcPts val="2478"/>
              </a:lnSpc>
              <a:buNone/>
            </a:pPr>
            <a:endParaRPr lang="en-US" sz="1652" dirty="0"/>
          </a:p>
        </p:txBody>
      </p:sp>
      <p:sp>
        <p:nvSpPr>
          <p:cNvPr id="14" name="Shape 11"/>
          <p:cNvSpPr/>
          <p:nvPr/>
        </p:nvSpPr>
        <p:spPr>
          <a:xfrm>
            <a:off x="7551063" y="3597354"/>
            <a:ext cx="734139" cy="41910"/>
          </a:xfrm>
          <a:prstGeom prst="roundRect">
            <a:avLst>
              <a:gd name="adj" fmla="val 225236"/>
            </a:avLst>
          </a:prstGeom>
          <a:solidFill>
            <a:srgbClr val="D1C8C6"/>
          </a:solidFill>
          <a:ln/>
        </p:spPr>
      </p:sp>
      <p:sp>
        <p:nvSpPr>
          <p:cNvPr id="15" name="Shape 12"/>
          <p:cNvSpPr/>
          <p:nvPr/>
        </p:nvSpPr>
        <p:spPr>
          <a:xfrm>
            <a:off x="7079099" y="3382328"/>
            <a:ext cx="471964" cy="471964"/>
          </a:xfrm>
          <a:prstGeom prst="roundRect">
            <a:avLst>
              <a:gd name="adj" fmla="val 20001"/>
            </a:avLst>
          </a:prstGeom>
          <a:solidFill>
            <a:srgbClr val="EBE2E0"/>
          </a:solidFill>
          <a:ln w="7620">
            <a:solidFill>
              <a:srgbClr val="D1C8C6"/>
            </a:solidFill>
            <a:prstDash val="solid"/>
          </a:ln>
        </p:spPr>
      </p:sp>
      <p:sp>
        <p:nvSpPr>
          <p:cNvPr id="16" name="Text 13"/>
          <p:cNvSpPr/>
          <p:nvPr/>
        </p:nvSpPr>
        <p:spPr>
          <a:xfrm>
            <a:off x="7234833" y="3460909"/>
            <a:ext cx="160377"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2</a:t>
            </a:r>
            <a:endParaRPr lang="en-US" sz="2478" dirty="0"/>
          </a:p>
        </p:txBody>
      </p:sp>
      <p:sp>
        <p:nvSpPr>
          <p:cNvPr id="17" name="Text 14"/>
          <p:cNvSpPr/>
          <p:nvPr/>
        </p:nvSpPr>
        <p:spPr>
          <a:xfrm>
            <a:off x="8468797" y="3356015"/>
            <a:ext cx="2621994" cy="327660"/>
          </a:xfrm>
          <a:prstGeom prst="rect">
            <a:avLst/>
          </a:prstGeom>
          <a:noFill/>
          <a:ln/>
        </p:spPr>
        <p:txBody>
          <a:bodyPr wrap="none" rtlCol="0" anchor="t"/>
          <a:lstStyle/>
          <a:p>
            <a:pPr marL="0" indent="0" algn="l">
              <a:lnSpc>
                <a:spcPts val="2581"/>
              </a:lnSpc>
              <a:buNone/>
            </a:pPr>
            <a:r>
              <a:rPr lang="en-US" sz="2065" b="1" dirty="0">
                <a:solidFill>
                  <a:srgbClr val="443728"/>
                </a:solidFill>
                <a:latin typeface="Crimson Pro" pitchFamily="34" charset="0"/>
                <a:ea typeface="Crimson Pro" pitchFamily="34" charset="-122"/>
                <a:cs typeface="Crimson Pro" pitchFamily="34" charset="-120"/>
              </a:rPr>
              <a:t>Data Pre-Processing</a:t>
            </a:r>
            <a:endParaRPr lang="en-US" sz="2065" dirty="0"/>
          </a:p>
        </p:txBody>
      </p:sp>
      <p:sp>
        <p:nvSpPr>
          <p:cNvPr id="18" name="Text 15"/>
          <p:cNvSpPr/>
          <p:nvPr/>
        </p:nvSpPr>
        <p:spPr>
          <a:xfrm>
            <a:off x="8468797" y="3809524"/>
            <a:ext cx="3828336" cy="314682"/>
          </a:xfrm>
          <a:prstGeom prst="rect">
            <a:avLst/>
          </a:prstGeom>
          <a:noFill/>
          <a:ln/>
        </p:spPr>
        <p:txBody>
          <a:bodyPr wrap="none" rtlCol="0" anchor="t"/>
          <a:lstStyle/>
          <a:p>
            <a:pPr marL="0" indent="0" algn="l">
              <a:lnSpc>
                <a:spcPts val="2478"/>
              </a:lnSpc>
              <a:buNone/>
            </a:pPr>
            <a:endParaRPr lang="en-US" sz="1652" dirty="0"/>
          </a:p>
        </p:txBody>
      </p:sp>
      <p:sp>
        <p:nvSpPr>
          <p:cNvPr id="19" name="Shape 16"/>
          <p:cNvSpPr/>
          <p:nvPr/>
        </p:nvSpPr>
        <p:spPr>
          <a:xfrm>
            <a:off x="6344960" y="4541163"/>
            <a:ext cx="734139" cy="41910"/>
          </a:xfrm>
          <a:prstGeom prst="roundRect">
            <a:avLst>
              <a:gd name="adj" fmla="val 225236"/>
            </a:avLst>
          </a:prstGeom>
          <a:solidFill>
            <a:srgbClr val="D1C8C6"/>
          </a:solidFill>
          <a:ln/>
        </p:spPr>
      </p:sp>
      <p:sp>
        <p:nvSpPr>
          <p:cNvPr id="20" name="Shape 17"/>
          <p:cNvSpPr/>
          <p:nvPr/>
        </p:nvSpPr>
        <p:spPr>
          <a:xfrm>
            <a:off x="7079099" y="4326136"/>
            <a:ext cx="471964" cy="471964"/>
          </a:xfrm>
          <a:prstGeom prst="roundRect">
            <a:avLst>
              <a:gd name="adj" fmla="val 20001"/>
            </a:avLst>
          </a:prstGeom>
          <a:solidFill>
            <a:srgbClr val="EBE2E0"/>
          </a:solidFill>
          <a:ln w="7620">
            <a:solidFill>
              <a:srgbClr val="D1C8C6"/>
            </a:solidFill>
            <a:prstDash val="solid"/>
          </a:ln>
        </p:spPr>
      </p:sp>
      <p:sp>
        <p:nvSpPr>
          <p:cNvPr id="21" name="Text 18"/>
          <p:cNvSpPr/>
          <p:nvPr/>
        </p:nvSpPr>
        <p:spPr>
          <a:xfrm>
            <a:off x="7238167" y="4404717"/>
            <a:ext cx="153710"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3</a:t>
            </a:r>
            <a:endParaRPr lang="en-US" sz="2478" dirty="0"/>
          </a:p>
        </p:txBody>
      </p:sp>
      <p:sp>
        <p:nvSpPr>
          <p:cNvPr id="22" name="Text 19"/>
          <p:cNvSpPr/>
          <p:nvPr/>
        </p:nvSpPr>
        <p:spPr>
          <a:xfrm>
            <a:off x="3539371" y="4299823"/>
            <a:ext cx="2621994"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Data Visualization</a:t>
            </a:r>
            <a:endParaRPr lang="en-US" sz="2065" dirty="0"/>
          </a:p>
        </p:txBody>
      </p:sp>
      <p:sp>
        <p:nvSpPr>
          <p:cNvPr id="23" name="Shape 20"/>
          <p:cNvSpPr/>
          <p:nvPr/>
        </p:nvSpPr>
        <p:spPr>
          <a:xfrm>
            <a:off x="7551063" y="5485090"/>
            <a:ext cx="734139" cy="41910"/>
          </a:xfrm>
          <a:prstGeom prst="roundRect">
            <a:avLst>
              <a:gd name="adj" fmla="val 225236"/>
            </a:avLst>
          </a:prstGeom>
          <a:solidFill>
            <a:srgbClr val="D1C8C6"/>
          </a:solidFill>
          <a:ln/>
        </p:spPr>
      </p:sp>
      <p:sp>
        <p:nvSpPr>
          <p:cNvPr id="24" name="Shape 21"/>
          <p:cNvSpPr/>
          <p:nvPr/>
        </p:nvSpPr>
        <p:spPr>
          <a:xfrm>
            <a:off x="7079099" y="5270063"/>
            <a:ext cx="471964" cy="471964"/>
          </a:xfrm>
          <a:prstGeom prst="roundRect">
            <a:avLst>
              <a:gd name="adj" fmla="val 20001"/>
            </a:avLst>
          </a:prstGeom>
          <a:solidFill>
            <a:srgbClr val="EBE2E0"/>
          </a:solidFill>
          <a:ln w="7620">
            <a:solidFill>
              <a:srgbClr val="D1C8C6"/>
            </a:solidFill>
            <a:prstDash val="solid"/>
          </a:ln>
        </p:spPr>
      </p:sp>
      <p:sp>
        <p:nvSpPr>
          <p:cNvPr id="25" name="Text 22"/>
          <p:cNvSpPr/>
          <p:nvPr/>
        </p:nvSpPr>
        <p:spPr>
          <a:xfrm>
            <a:off x="7230189" y="5348645"/>
            <a:ext cx="169664"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4</a:t>
            </a:r>
            <a:endParaRPr lang="en-US" sz="2478" dirty="0"/>
          </a:p>
        </p:txBody>
      </p:sp>
      <p:sp>
        <p:nvSpPr>
          <p:cNvPr id="26" name="Text 23"/>
          <p:cNvSpPr/>
          <p:nvPr/>
        </p:nvSpPr>
        <p:spPr>
          <a:xfrm>
            <a:off x="8468797" y="5243751"/>
            <a:ext cx="3114913" cy="327660"/>
          </a:xfrm>
          <a:prstGeom prst="rect">
            <a:avLst/>
          </a:prstGeom>
          <a:noFill/>
          <a:ln/>
        </p:spPr>
        <p:txBody>
          <a:bodyPr wrap="none" rtlCol="0" anchor="t"/>
          <a:lstStyle/>
          <a:p>
            <a:pPr marL="0" indent="0" algn="l">
              <a:lnSpc>
                <a:spcPts val="2581"/>
              </a:lnSpc>
              <a:buNone/>
            </a:pPr>
            <a:r>
              <a:rPr lang="en-US" sz="2065" b="1" dirty="0">
                <a:solidFill>
                  <a:srgbClr val="443728"/>
                </a:solidFill>
                <a:latin typeface="Crimson Pro" pitchFamily="34" charset="0"/>
                <a:ea typeface="Crimson Pro" pitchFamily="34" charset="-122"/>
                <a:cs typeface="Crimson Pro" pitchFamily="34" charset="-120"/>
              </a:rPr>
              <a:t>Conclusion and Suggestions</a:t>
            </a:r>
            <a:endParaRPr lang="en-US" sz="2065" dirty="0"/>
          </a:p>
        </p:txBody>
      </p:sp>
      <p:sp>
        <p:nvSpPr>
          <p:cNvPr id="27" name="Text 24"/>
          <p:cNvSpPr/>
          <p:nvPr/>
        </p:nvSpPr>
        <p:spPr>
          <a:xfrm>
            <a:off x="8468797" y="5697260"/>
            <a:ext cx="3828336" cy="314682"/>
          </a:xfrm>
          <a:prstGeom prst="rect">
            <a:avLst/>
          </a:prstGeom>
          <a:noFill/>
          <a:ln/>
        </p:spPr>
        <p:txBody>
          <a:bodyPr wrap="none" rtlCol="0" anchor="t"/>
          <a:lstStyle/>
          <a:p>
            <a:pPr marL="0" indent="0" algn="l">
              <a:lnSpc>
                <a:spcPts val="2478"/>
              </a:lnSpc>
              <a:buNone/>
            </a:pPr>
            <a:endParaRPr lang="en-US" sz="1652" dirty="0"/>
          </a:p>
        </p:txBody>
      </p:sp>
      <p:sp>
        <p:nvSpPr>
          <p:cNvPr id="28" name="Shape 25"/>
          <p:cNvSpPr/>
          <p:nvPr/>
        </p:nvSpPr>
        <p:spPr>
          <a:xfrm>
            <a:off x="6344960" y="6429018"/>
            <a:ext cx="734139" cy="41910"/>
          </a:xfrm>
          <a:prstGeom prst="roundRect">
            <a:avLst>
              <a:gd name="adj" fmla="val 225236"/>
            </a:avLst>
          </a:prstGeom>
          <a:solidFill>
            <a:srgbClr val="D1C8C6"/>
          </a:solidFill>
          <a:ln/>
        </p:spPr>
      </p:sp>
      <p:sp>
        <p:nvSpPr>
          <p:cNvPr id="29" name="Shape 26"/>
          <p:cNvSpPr/>
          <p:nvPr/>
        </p:nvSpPr>
        <p:spPr>
          <a:xfrm>
            <a:off x="7079099" y="6213991"/>
            <a:ext cx="471964" cy="471964"/>
          </a:xfrm>
          <a:prstGeom prst="roundRect">
            <a:avLst>
              <a:gd name="adj" fmla="val 20001"/>
            </a:avLst>
          </a:prstGeom>
          <a:solidFill>
            <a:srgbClr val="EBE2E0"/>
          </a:solidFill>
          <a:ln w="7620">
            <a:solidFill>
              <a:srgbClr val="D1C8C6"/>
            </a:solidFill>
            <a:prstDash val="solid"/>
          </a:ln>
        </p:spPr>
      </p:sp>
      <p:sp>
        <p:nvSpPr>
          <p:cNvPr id="30" name="Text 27"/>
          <p:cNvSpPr/>
          <p:nvPr/>
        </p:nvSpPr>
        <p:spPr>
          <a:xfrm>
            <a:off x="7237928" y="6292572"/>
            <a:ext cx="154305" cy="314682"/>
          </a:xfrm>
          <a:prstGeom prst="rect">
            <a:avLst/>
          </a:prstGeom>
          <a:noFill/>
          <a:ln/>
        </p:spPr>
        <p:txBody>
          <a:bodyPr wrap="none" rtlCol="0" anchor="t"/>
          <a:lstStyle/>
          <a:p>
            <a:pPr marL="0" indent="0" algn="ctr">
              <a:lnSpc>
                <a:spcPts val="2478"/>
              </a:lnSpc>
              <a:buNone/>
            </a:pPr>
            <a:r>
              <a:rPr lang="en-US" sz="2478" b="1" dirty="0">
                <a:solidFill>
                  <a:srgbClr val="443728"/>
                </a:solidFill>
                <a:latin typeface="Crimson Pro" pitchFamily="34" charset="0"/>
                <a:ea typeface="Crimson Pro" pitchFamily="34" charset="-122"/>
                <a:cs typeface="Crimson Pro" pitchFamily="34" charset="-120"/>
              </a:rPr>
              <a:t>5</a:t>
            </a:r>
            <a:endParaRPr lang="en-US" sz="2478" dirty="0"/>
          </a:p>
        </p:txBody>
      </p:sp>
      <p:sp>
        <p:nvSpPr>
          <p:cNvPr id="31" name="Text 28"/>
          <p:cNvSpPr/>
          <p:nvPr/>
        </p:nvSpPr>
        <p:spPr>
          <a:xfrm>
            <a:off x="2701290" y="6187678"/>
            <a:ext cx="3460075" cy="327660"/>
          </a:xfrm>
          <a:prstGeom prst="rect">
            <a:avLst/>
          </a:prstGeom>
          <a:noFill/>
          <a:ln/>
        </p:spPr>
        <p:txBody>
          <a:bodyPr wrap="none" rtlCol="0" anchor="t"/>
          <a:lstStyle/>
          <a:p>
            <a:pPr marL="0" indent="0" algn="r">
              <a:lnSpc>
                <a:spcPts val="2581"/>
              </a:lnSpc>
              <a:buNone/>
            </a:pPr>
            <a:r>
              <a:rPr lang="en-US" sz="2065" b="1" dirty="0">
                <a:solidFill>
                  <a:srgbClr val="443728"/>
                </a:solidFill>
                <a:latin typeface="Crimson Pro" pitchFamily="34" charset="0"/>
                <a:ea typeface="Crimson Pro" pitchFamily="34" charset="-122"/>
                <a:cs typeface="Crimson Pro" pitchFamily="34" charset="-120"/>
              </a:rPr>
              <a:t>Applying Supervised algorithm</a:t>
            </a:r>
            <a:endParaRPr lang="en-US" sz="2065" dirty="0"/>
          </a:p>
        </p:txBody>
      </p:sp>
      <p:sp>
        <p:nvSpPr>
          <p:cNvPr id="32" name="Text 29"/>
          <p:cNvSpPr/>
          <p:nvPr/>
        </p:nvSpPr>
        <p:spPr>
          <a:xfrm>
            <a:off x="2333149" y="6641187"/>
            <a:ext cx="3828217" cy="314682"/>
          </a:xfrm>
          <a:prstGeom prst="rect">
            <a:avLst/>
          </a:prstGeom>
          <a:noFill/>
          <a:ln/>
        </p:spPr>
        <p:txBody>
          <a:bodyPr wrap="none" rtlCol="0" anchor="t"/>
          <a:lstStyle/>
          <a:p>
            <a:pPr marL="0" indent="0" algn="r">
              <a:lnSpc>
                <a:spcPts val="2478"/>
              </a:lnSpc>
              <a:buNone/>
            </a:pPr>
            <a:endParaRPr lang="en-US" sz="165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1307783"/>
            <a:ext cx="5968127"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Tools and Platforms Used</a:t>
            </a:r>
            <a:endParaRPr lang="en-US" sz="4374" dirty="0"/>
          </a:p>
        </p:txBody>
      </p:sp>
      <p:pic>
        <p:nvPicPr>
          <p:cNvPr id="5" name="Image 0" descr="preencoded.png"/>
          <p:cNvPicPr>
            <a:picLocks noChangeAspect="1"/>
          </p:cNvPicPr>
          <p:nvPr/>
        </p:nvPicPr>
        <p:blipFill>
          <a:blip r:embed="rId3"/>
          <a:stretch>
            <a:fillRect/>
          </a:stretch>
        </p:blipFill>
        <p:spPr>
          <a:xfrm>
            <a:off x="2037993" y="2446496"/>
            <a:ext cx="3295888" cy="2036921"/>
          </a:xfrm>
          <a:prstGeom prst="rect">
            <a:avLst/>
          </a:prstGeom>
        </p:spPr>
      </p:pic>
      <p:sp>
        <p:nvSpPr>
          <p:cNvPr id="6" name="Text 3"/>
          <p:cNvSpPr/>
          <p:nvPr/>
        </p:nvSpPr>
        <p:spPr>
          <a:xfrm>
            <a:off x="2037993" y="4761071"/>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Jupyter Notebook</a:t>
            </a:r>
            <a:endParaRPr lang="en-US" sz="2187" dirty="0"/>
          </a:p>
        </p:txBody>
      </p:sp>
      <p:sp>
        <p:nvSpPr>
          <p:cNvPr id="7" name="Text 4"/>
          <p:cNvSpPr/>
          <p:nvPr/>
        </p:nvSpPr>
        <p:spPr>
          <a:xfrm>
            <a:off x="2037993" y="5241488"/>
            <a:ext cx="3295888" cy="1666280"/>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An open-source web application for creating and sharing documents that contain live code, visualizations, and narrative text.</a:t>
            </a:r>
            <a:endParaRPr lang="en-US" sz="1750" dirty="0"/>
          </a:p>
        </p:txBody>
      </p:sp>
      <p:pic>
        <p:nvPicPr>
          <p:cNvPr id="8" name="Image 1" descr="preencoded.png"/>
          <p:cNvPicPr>
            <a:picLocks noChangeAspect="1"/>
          </p:cNvPicPr>
          <p:nvPr/>
        </p:nvPicPr>
        <p:blipFill>
          <a:blip r:embed="rId4"/>
          <a:stretch>
            <a:fillRect/>
          </a:stretch>
        </p:blipFill>
        <p:spPr>
          <a:xfrm>
            <a:off x="5667137" y="2446496"/>
            <a:ext cx="3296007" cy="2037040"/>
          </a:xfrm>
          <a:prstGeom prst="rect">
            <a:avLst/>
          </a:prstGeom>
        </p:spPr>
      </p:pic>
      <p:sp>
        <p:nvSpPr>
          <p:cNvPr id="9" name="Text 5"/>
          <p:cNvSpPr/>
          <p:nvPr/>
        </p:nvSpPr>
        <p:spPr>
          <a:xfrm>
            <a:off x="5667137" y="4761190"/>
            <a:ext cx="2777490" cy="347186"/>
          </a:xfrm>
          <a:prstGeom prst="rect">
            <a:avLst/>
          </a:prstGeom>
          <a:noFill/>
          <a:ln/>
        </p:spPr>
        <p:txBody>
          <a:bodyPr wrap="non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Python</a:t>
            </a:r>
            <a:endParaRPr lang="en-US" sz="2187" dirty="0"/>
          </a:p>
        </p:txBody>
      </p:sp>
      <p:sp>
        <p:nvSpPr>
          <p:cNvPr id="10" name="Text 6"/>
          <p:cNvSpPr/>
          <p:nvPr/>
        </p:nvSpPr>
        <p:spPr>
          <a:xfrm>
            <a:off x="5667137" y="5241607"/>
            <a:ext cx="3296007" cy="1666280"/>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 versatile and powerful programming language widely used in data science, machine learning, and scientific computing.</a:t>
            </a:r>
            <a:endParaRPr lang="en-US" sz="1750" dirty="0"/>
          </a:p>
        </p:txBody>
      </p:sp>
      <p:pic>
        <p:nvPicPr>
          <p:cNvPr id="11" name="Image 2" descr="preencoded.png"/>
          <p:cNvPicPr>
            <a:picLocks noChangeAspect="1"/>
          </p:cNvPicPr>
          <p:nvPr/>
        </p:nvPicPr>
        <p:blipFill>
          <a:blip r:embed="rId5"/>
          <a:stretch>
            <a:fillRect/>
          </a:stretch>
        </p:blipFill>
        <p:spPr>
          <a:xfrm>
            <a:off x="9296400" y="2446496"/>
            <a:ext cx="3296007" cy="2037040"/>
          </a:xfrm>
          <a:prstGeom prst="rect">
            <a:avLst/>
          </a:prstGeom>
        </p:spPr>
      </p:pic>
      <p:sp>
        <p:nvSpPr>
          <p:cNvPr id="12" name="Text 7"/>
          <p:cNvSpPr/>
          <p:nvPr/>
        </p:nvSpPr>
        <p:spPr>
          <a:xfrm>
            <a:off x="9296400" y="4761190"/>
            <a:ext cx="3296007" cy="694373"/>
          </a:xfrm>
          <a:prstGeom prst="rect">
            <a:avLst/>
          </a:prstGeom>
          <a:noFill/>
          <a:ln/>
        </p:spPr>
        <p:txBody>
          <a:bodyPr wrap="square" rtlCol="0" anchor="t"/>
          <a:lstStyle/>
          <a:p>
            <a:pPr marL="0" indent="0" algn="l">
              <a:lnSpc>
                <a:spcPts val="2734"/>
              </a:lnSpc>
              <a:buNone/>
            </a:pPr>
            <a:r>
              <a:rPr lang="en-US" sz="2187" b="1" dirty="0">
                <a:solidFill>
                  <a:srgbClr val="443728"/>
                </a:solidFill>
                <a:latin typeface="Crimson Pro" pitchFamily="34" charset="0"/>
                <a:ea typeface="Crimson Pro" pitchFamily="34" charset="-122"/>
                <a:cs typeface="Crimson Pro" pitchFamily="34" charset="-120"/>
              </a:rPr>
              <a:t>Machine Learning Algorithms</a:t>
            </a:r>
            <a:endParaRPr lang="en-US" sz="2187" dirty="0"/>
          </a:p>
        </p:txBody>
      </p:sp>
      <p:sp>
        <p:nvSpPr>
          <p:cNvPr id="13" name="Text 8"/>
          <p:cNvSpPr/>
          <p:nvPr/>
        </p:nvSpPr>
        <p:spPr>
          <a:xfrm>
            <a:off x="9296400" y="5588794"/>
            <a:ext cx="3296007" cy="1333024"/>
          </a:xfrm>
          <a:prstGeom prst="rect">
            <a:avLst/>
          </a:prstGeom>
          <a:noFill/>
          <a:ln/>
        </p:spPr>
        <p:txBody>
          <a:bodyPr wrap="square" rtlCol="0" anchor="t"/>
          <a:lstStyle/>
          <a:p>
            <a:pPr marL="0" indent="0" algn="l">
              <a:lnSpc>
                <a:spcPts val="2624"/>
              </a:lnSpc>
              <a:buNone/>
            </a:pPr>
            <a:r>
              <a:rPr lang="en-US" sz="1750" dirty="0">
                <a:solidFill>
                  <a:srgbClr val="443728"/>
                </a:solidFill>
                <a:latin typeface="Open Sans" pitchFamily="34" charset="0"/>
                <a:ea typeface="Open Sans" pitchFamily="34" charset="-122"/>
                <a:cs typeface="Open Sans" pitchFamily="34" charset="-120"/>
              </a:rPr>
              <a:t>Advanced algorithms and techniques used to train predictive models and extract insights from complex data.</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
        <p:nvSpPr>
          <p:cNvPr id="4" name="Text 2"/>
          <p:cNvSpPr/>
          <p:nvPr/>
        </p:nvSpPr>
        <p:spPr>
          <a:xfrm>
            <a:off x="2037993" y="984528"/>
            <a:ext cx="5554980"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Source of the data</a:t>
            </a:r>
            <a:endParaRPr lang="en-US" sz="4374" dirty="0"/>
          </a:p>
        </p:txBody>
      </p:sp>
      <p:sp>
        <p:nvSpPr>
          <p:cNvPr id="5" name="Text 3"/>
          <p:cNvSpPr/>
          <p:nvPr/>
        </p:nvSpPr>
        <p:spPr>
          <a:xfrm>
            <a:off x="2037993" y="2123242"/>
            <a:ext cx="10554414"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                                                                                                                          </a:t>
            </a:r>
            <a:r>
              <a:rPr lang="en-US" sz="1750" b="1" dirty="0">
                <a:solidFill>
                  <a:srgbClr val="443728"/>
                </a:solidFill>
                <a:latin typeface="Open Sans" pitchFamily="34" charset="0"/>
                <a:ea typeface="Open Sans" pitchFamily="34" charset="-122"/>
                <a:cs typeface="Open Sans" pitchFamily="34" charset="-120"/>
              </a:rPr>
              <a:t>Data Type</a:t>
            </a:r>
            <a:endParaRPr lang="en-US" sz="1750" dirty="0"/>
          </a:p>
        </p:txBody>
      </p:sp>
      <p:pic>
        <p:nvPicPr>
          <p:cNvPr id="6" name="Image 0" descr="preencoded.png"/>
          <p:cNvPicPr>
            <a:picLocks noChangeAspect="1"/>
          </p:cNvPicPr>
          <p:nvPr/>
        </p:nvPicPr>
        <p:blipFill>
          <a:blip r:embed="rId3"/>
          <a:stretch>
            <a:fillRect/>
          </a:stretch>
        </p:blipFill>
        <p:spPr>
          <a:xfrm>
            <a:off x="2037993" y="2956322"/>
            <a:ext cx="5006221" cy="2686288"/>
          </a:xfrm>
          <a:prstGeom prst="rect">
            <a:avLst/>
          </a:prstGeom>
        </p:spPr>
      </p:pic>
      <p:pic>
        <p:nvPicPr>
          <p:cNvPr id="7" name="Image 1" descr="preencoded.png"/>
          <p:cNvPicPr>
            <a:picLocks noChangeAspect="1"/>
          </p:cNvPicPr>
          <p:nvPr/>
        </p:nvPicPr>
        <p:blipFill>
          <a:blip r:embed="rId4"/>
          <a:stretch>
            <a:fillRect/>
          </a:stretch>
        </p:blipFill>
        <p:spPr>
          <a:xfrm>
            <a:off x="8946118" y="2956322"/>
            <a:ext cx="3653909" cy="3044666"/>
          </a:xfrm>
          <a:prstGeom prst="rect">
            <a:avLst/>
          </a:prstGeom>
        </p:spPr>
      </p:pic>
      <p:sp>
        <p:nvSpPr>
          <p:cNvPr id="8" name="Text 4"/>
          <p:cNvSpPr/>
          <p:nvPr/>
        </p:nvSpPr>
        <p:spPr>
          <a:xfrm>
            <a:off x="2393394" y="6500813"/>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The data set contains 48000 records in total</a:t>
            </a:r>
            <a:endParaRPr lang="en-US" sz="1750" dirty="0"/>
          </a:p>
        </p:txBody>
      </p:sp>
      <p:sp>
        <p:nvSpPr>
          <p:cNvPr id="9" name="Text 5"/>
          <p:cNvSpPr/>
          <p:nvPr/>
        </p:nvSpPr>
        <p:spPr>
          <a:xfrm>
            <a:off x="2393394" y="6911816"/>
            <a:ext cx="10199013" cy="333256"/>
          </a:xfrm>
          <a:prstGeom prst="rect">
            <a:avLst/>
          </a:prstGeom>
          <a:noFill/>
          <a:ln/>
        </p:spPr>
        <p:txBody>
          <a:bodyPr wrap="none" rtlCol="0" anchor="t"/>
          <a:lstStyle/>
          <a:p>
            <a:pPr marL="342900" indent="-342900" algn="l">
              <a:lnSpc>
                <a:spcPts val="2624"/>
              </a:lnSpc>
              <a:buSzPct val="100000"/>
              <a:buChar char="•"/>
            </a:pPr>
            <a:r>
              <a:rPr lang="en-US" sz="1750" dirty="0">
                <a:solidFill>
                  <a:srgbClr val="443728"/>
                </a:solidFill>
                <a:latin typeface="Open Sans" pitchFamily="34" charset="0"/>
                <a:ea typeface="Open Sans" pitchFamily="34" charset="-122"/>
                <a:cs typeface="Open Sans" pitchFamily="34" charset="-120"/>
              </a:rPr>
              <a:t>Data types contains integer and float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758434"/>
            <a:ext cx="6939082" cy="694373"/>
          </a:xfrm>
          <a:prstGeom prst="rect">
            <a:avLst/>
          </a:prstGeom>
          <a:noFill/>
          <a:ln/>
        </p:spPr>
        <p:txBody>
          <a:bodyPr wrap="none" rtlCol="0" anchor="t"/>
          <a:lstStyle/>
          <a:p>
            <a:pPr marL="0" indent="0">
              <a:lnSpc>
                <a:spcPts val="5468"/>
              </a:lnSpc>
              <a:buNone/>
            </a:pPr>
            <a:r>
              <a:rPr lang="en-US" sz="4374" b="1" dirty="0">
                <a:solidFill>
                  <a:srgbClr val="443728"/>
                </a:solidFill>
                <a:latin typeface="Crimson Pro" pitchFamily="34" charset="0"/>
                <a:ea typeface="Crimson Pro" pitchFamily="34" charset="-122"/>
                <a:cs typeface="Crimson Pro" pitchFamily="34" charset="-120"/>
              </a:rPr>
              <a:t>Model Selection and Training</a:t>
            </a:r>
            <a:endParaRPr lang="en-US" sz="4374" dirty="0"/>
          </a:p>
        </p:txBody>
      </p:sp>
      <p:sp>
        <p:nvSpPr>
          <p:cNvPr id="6" name="Text 3"/>
          <p:cNvSpPr/>
          <p:nvPr/>
        </p:nvSpPr>
        <p:spPr>
          <a:xfrm>
            <a:off x="4490799" y="2786062"/>
            <a:ext cx="9306401"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Choosing and training a machine learning model.</a:t>
            </a:r>
            <a:endParaRPr lang="en-US" sz="1750" dirty="0"/>
          </a:p>
        </p:txBody>
      </p:sp>
      <p:sp>
        <p:nvSpPr>
          <p:cNvPr id="7" name="Shape 4"/>
          <p:cNvSpPr/>
          <p:nvPr/>
        </p:nvSpPr>
        <p:spPr>
          <a:xfrm>
            <a:off x="4490799" y="3369231"/>
            <a:ext cx="4542115" cy="1606510"/>
          </a:xfrm>
          <a:prstGeom prst="roundRect">
            <a:avLst>
              <a:gd name="adj" fmla="val 6224"/>
            </a:avLst>
          </a:prstGeom>
          <a:solidFill>
            <a:srgbClr val="EBE2E0"/>
          </a:solidFill>
          <a:ln w="7620">
            <a:solidFill>
              <a:srgbClr val="D1C8C6"/>
            </a:solidFill>
            <a:prstDash val="solid"/>
          </a:ln>
        </p:spPr>
      </p:sp>
      <p:sp>
        <p:nvSpPr>
          <p:cNvPr id="8" name="Text 5"/>
          <p:cNvSpPr/>
          <p:nvPr/>
        </p:nvSpPr>
        <p:spPr>
          <a:xfrm>
            <a:off x="4720590" y="359902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Linear Regression</a:t>
            </a:r>
            <a:endParaRPr lang="en-US" sz="2187" dirty="0"/>
          </a:p>
        </p:txBody>
      </p:sp>
      <p:sp>
        <p:nvSpPr>
          <p:cNvPr id="9" name="Text 6"/>
          <p:cNvSpPr/>
          <p:nvPr/>
        </p:nvSpPr>
        <p:spPr>
          <a:xfrm>
            <a:off x="4720590" y="4079438"/>
            <a:ext cx="4082534"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 simple model for predicting continuous values.</a:t>
            </a:r>
            <a:endParaRPr lang="en-US" sz="1750" dirty="0"/>
          </a:p>
        </p:txBody>
      </p:sp>
      <p:sp>
        <p:nvSpPr>
          <p:cNvPr id="10" name="Shape 7"/>
          <p:cNvSpPr/>
          <p:nvPr/>
        </p:nvSpPr>
        <p:spPr>
          <a:xfrm>
            <a:off x="9255085" y="3369231"/>
            <a:ext cx="4542115" cy="1606510"/>
          </a:xfrm>
          <a:prstGeom prst="roundRect">
            <a:avLst>
              <a:gd name="adj" fmla="val 6224"/>
            </a:avLst>
          </a:prstGeom>
          <a:solidFill>
            <a:srgbClr val="EBE2E0"/>
          </a:solidFill>
          <a:ln w="7620">
            <a:solidFill>
              <a:srgbClr val="D1C8C6"/>
            </a:solidFill>
            <a:prstDash val="solid"/>
          </a:ln>
        </p:spPr>
      </p:sp>
      <p:sp>
        <p:nvSpPr>
          <p:cNvPr id="11" name="Text 8"/>
          <p:cNvSpPr/>
          <p:nvPr/>
        </p:nvSpPr>
        <p:spPr>
          <a:xfrm>
            <a:off x="9484876" y="3599021"/>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Decision Tree</a:t>
            </a:r>
            <a:endParaRPr lang="en-US" sz="2187" dirty="0"/>
          </a:p>
        </p:txBody>
      </p:sp>
      <p:sp>
        <p:nvSpPr>
          <p:cNvPr id="12" name="Text 9"/>
          <p:cNvSpPr/>
          <p:nvPr/>
        </p:nvSpPr>
        <p:spPr>
          <a:xfrm>
            <a:off x="9484876" y="4079438"/>
            <a:ext cx="4082534" cy="666512"/>
          </a:xfrm>
          <a:prstGeom prst="rect">
            <a:avLst/>
          </a:prstGeom>
          <a:noFill/>
          <a:ln/>
        </p:spPr>
        <p:txBody>
          <a:bodyPr wrap="squar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 tree-based model for making predictions based on decisions.</a:t>
            </a:r>
            <a:endParaRPr lang="en-US" sz="1750" dirty="0"/>
          </a:p>
        </p:txBody>
      </p:sp>
      <p:sp>
        <p:nvSpPr>
          <p:cNvPr id="13" name="Shape 10"/>
          <p:cNvSpPr/>
          <p:nvPr/>
        </p:nvSpPr>
        <p:spPr>
          <a:xfrm>
            <a:off x="4490799" y="5197912"/>
            <a:ext cx="9306401" cy="1273254"/>
          </a:xfrm>
          <a:prstGeom prst="roundRect">
            <a:avLst>
              <a:gd name="adj" fmla="val 7853"/>
            </a:avLst>
          </a:prstGeom>
          <a:solidFill>
            <a:srgbClr val="EBE2E0"/>
          </a:solidFill>
          <a:ln w="7620">
            <a:solidFill>
              <a:srgbClr val="D1C8C6"/>
            </a:solidFill>
            <a:prstDash val="solid"/>
          </a:ln>
        </p:spPr>
      </p:sp>
      <p:sp>
        <p:nvSpPr>
          <p:cNvPr id="14" name="Text 11"/>
          <p:cNvSpPr/>
          <p:nvPr/>
        </p:nvSpPr>
        <p:spPr>
          <a:xfrm>
            <a:off x="4720590" y="5427702"/>
            <a:ext cx="2777490" cy="347186"/>
          </a:xfrm>
          <a:prstGeom prst="rect">
            <a:avLst/>
          </a:prstGeom>
          <a:noFill/>
          <a:ln/>
        </p:spPr>
        <p:txBody>
          <a:bodyPr wrap="none" rtlCol="0" anchor="t"/>
          <a:lstStyle/>
          <a:p>
            <a:pPr marL="0" indent="0">
              <a:lnSpc>
                <a:spcPts val="2734"/>
              </a:lnSpc>
              <a:buNone/>
            </a:pPr>
            <a:r>
              <a:rPr lang="en-US" sz="2187" b="1" dirty="0">
                <a:solidFill>
                  <a:srgbClr val="443728"/>
                </a:solidFill>
                <a:latin typeface="Crimson Pro" pitchFamily="34" charset="0"/>
                <a:ea typeface="Crimson Pro" pitchFamily="34" charset="-122"/>
                <a:cs typeface="Crimson Pro" pitchFamily="34" charset="-120"/>
              </a:rPr>
              <a:t>Random Forest</a:t>
            </a:r>
            <a:endParaRPr lang="en-US" sz="2187" dirty="0"/>
          </a:p>
        </p:txBody>
      </p:sp>
      <p:sp>
        <p:nvSpPr>
          <p:cNvPr id="15" name="Text 12"/>
          <p:cNvSpPr/>
          <p:nvPr/>
        </p:nvSpPr>
        <p:spPr>
          <a:xfrm>
            <a:off x="4720590" y="5908119"/>
            <a:ext cx="8846820" cy="333256"/>
          </a:xfrm>
          <a:prstGeom prst="rect">
            <a:avLst/>
          </a:prstGeom>
          <a:noFill/>
          <a:ln/>
        </p:spPr>
        <p:txBody>
          <a:bodyPr wrap="none" rtlCol="0" anchor="t"/>
          <a:lstStyle/>
          <a:p>
            <a:pPr marL="0" indent="0">
              <a:lnSpc>
                <a:spcPts val="2624"/>
              </a:lnSpc>
              <a:buNone/>
            </a:pPr>
            <a:r>
              <a:rPr lang="en-US" sz="1750" dirty="0">
                <a:solidFill>
                  <a:srgbClr val="443728"/>
                </a:solidFill>
                <a:latin typeface="Open Sans" pitchFamily="34" charset="0"/>
                <a:ea typeface="Open Sans" pitchFamily="34" charset="-122"/>
                <a:cs typeface="Open Sans" pitchFamily="34" charset="-120"/>
              </a:rPr>
              <a:t>An ensemble of decision trees for improved accuracy.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744</Words>
  <Application>Microsoft Office PowerPoint</Application>
  <PresentationFormat>Custom</PresentationFormat>
  <Paragraphs>122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Consolas</vt:lpstr>
      <vt:lpstr>Crimson Pro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Bangar</cp:lastModifiedBy>
  <cp:revision>4</cp:revision>
  <dcterms:created xsi:type="dcterms:W3CDTF">2024-06-15T06:07:14Z</dcterms:created>
  <dcterms:modified xsi:type="dcterms:W3CDTF">2025-07-15T05:46:01Z</dcterms:modified>
</cp:coreProperties>
</file>